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6" r:id="rId2"/>
    <p:sldId id="257" r:id="rId3"/>
    <p:sldId id="258" r:id="rId4"/>
    <p:sldId id="259" r:id="rId5"/>
    <p:sldId id="260" r:id="rId6"/>
    <p:sldId id="261" r:id="rId7"/>
    <p:sldId id="262" r:id="rId8"/>
    <p:sldId id="263" r:id="rId9"/>
    <p:sldId id="278" r:id="rId10"/>
    <p:sldId id="279" r:id="rId11"/>
    <p:sldId id="264" r:id="rId12"/>
    <p:sldId id="265" r:id="rId13"/>
    <p:sldId id="266" r:id="rId14"/>
    <p:sldId id="267" r:id="rId15"/>
    <p:sldId id="268" r:id="rId16"/>
    <p:sldId id="269" r:id="rId17"/>
    <p:sldId id="270" r:id="rId18"/>
    <p:sldId id="277" r:id="rId19"/>
    <p:sldId id="271" r:id="rId20"/>
    <p:sldId id="272" r:id="rId21"/>
    <p:sldId id="273" r:id="rId22"/>
    <p:sldId id="27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C068CA-7F3E-458A-B791-334C0E1174A2}" v="2591" dt="2022-11-26T08:51:32.8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331"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11/26/2022</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682523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11/26/2022</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4153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11/26/2022</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55898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11/26/2022</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70022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11/26/2022</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99213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11/26/2022</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02349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11/26/2022</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43204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11/26/2022</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76852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11/26/2022</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06634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11/26/2022</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30367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11/26/2022</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6115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11/26/2022</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85581594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74" r:id="rId8"/>
    <p:sldLayoutId id="2147483675" r:id="rId9"/>
    <p:sldLayoutId id="2147483676" r:id="rId10"/>
    <p:sldLayoutId id="2147483684"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sistematic0.blogspot.com/2017/05/microsoft-visual-studio-code-vs-sublime.html"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en.wikiversity.org/wiki/Python_Concepts"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8">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Rectangle 10">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0" name="Picture 3" descr="Person watching empty phone">
            <a:extLst>
              <a:ext uri="{FF2B5EF4-FFF2-40B4-BE49-F238E27FC236}">
                <a16:creationId xmlns:a16="http://schemas.microsoft.com/office/drawing/2014/main" id="{2F21A26E-BAC4-46AD-03EB-5198EA00F332}"/>
              </a:ext>
            </a:extLst>
          </p:cNvPr>
          <p:cNvPicPr>
            <a:picLocks noChangeAspect="1"/>
          </p:cNvPicPr>
          <p:nvPr/>
        </p:nvPicPr>
        <p:blipFill rotWithShape="1">
          <a:blip r:embed="rId2">
            <a:alphaModFix amt="60000"/>
          </a:blip>
          <a:srcRect t="15661" r="6" b="6"/>
          <a:stretch/>
        </p:blipFill>
        <p:spPr>
          <a:xfrm>
            <a:off x="3048" y="-30470"/>
            <a:ext cx="12188952" cy="6856614"/>
          </a:xfrm>
          <a:prstGeom prst="rect">
            <a:avLst/>
          </a:prstGeom>
        </p:spPr>
      </p:pic>
      <p:grpSp>
        <p:nvGrpSpPr>
          <p:cNvPr id="12" name="Group 12">
            <a:extLst>
              <a:ext uri="{FF2B5EF4-FFF2-40B4-BE49-F238E27FC236}">
                <a16:creationId xmlns:a16="http://schemas.microsoft.com/office/drawing/2014/main" id="{B9632603-447F-4389-863D-9820DB9915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14" name="Picture 13">
              <a:extLst>
                <a:ext uri="{FF2B5EF4-FFF2-40B4-BE49-F238E27FC236}">
                  <a16:creationId xmlns:a16="http://schemas.microsoft.com/office/drawing/2014/main" id="{354F4BB5-9639-4525-A748-2B2D8FDB107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20" name="Picture 14">
              <a:extLst>
                <a:ext uri="{FF2B5EF4-FFF2-40B4-BE49-F238E27FC236}">
                  <a16:creationId xmlns:a16="http://schemas.microsoft.com/office/drawing/2014/main" id="{4D9AF55E-83EF-4A42-A236-590299A7B9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p:cNvSpPr>
            <a:spLocks noGrp="1"/>
          </p:cNvSpPr>
          <p:nvPr>
            <p:ph type="ctrTitle"/>
          </p:nvPr>
        </p:nvSpPr>
        <p:spPr>
          <a:xfrm>
            <a:off x="1221655" y="455134"/>
            <a:ext cx="10190071" cy="881320"/>
          </a:xfrm>
        </p:spPr>
        <p:txBody>
          <a:bodyPr anchor="b">
            <a:normAutofit/>
          </a:bodyPr>
          <a:lstStyle/>
          <a:p>
            <a:r>
              <a:rPr lang="en-US" sz="4800" b="1" dirty="0">
                <a:solidFill>
                  <a:srgbClr val="FFFFFF"/>
                </a:solidFill>
                <a:latin typeface="Times New Roman"/>
                <a:cs typeface="Calibri Light"/>
              </a:rPr>
              <a:t>Mobile Supplier Management System </a:t>
            </a:r>
          </a:p>
        </p:txBody>
      </p:sp>
      <p:sp>
        <p:nvSpPr>
          <p:cNvPr id="3" name="Subtitle 2"/>
          <p:cNvSpPr>
            <a:spLocks noGrp="1"/>
          </p:cNvSpPr>
          <p:nvPr>
            <p:ph type="subTitle" idx="1"/>
          </p:nvPr>
        </p:nvSpPr>
        <p:spPr>
          <a:xfrm>
            <a:off x="1218708" y="1290090"/>
            <a:ext cx="9770595" cy="3698673"/>
          </a:xfrm>
        </p:spPr>
        <p:txBody>
          <a:bodyPr vert="horz" lIns="91440" tIns="45720" rIns="91440" bIns="45720" rtlCol="0" anchor="t">
            <a:noAutofit/>
          </a:bodyPr>
          <a:lstStyle/>
          <a:p>
            <a:pPr>
              <a:lnSpc>
                <a:spcPct val="100000"/>
              </a:lnSpc>
            </a:pPr>
            <a:r>
              <a:rPr lang="en-US" sz="2800" b="1" dirty="0">
                <a:solidFill>
                  <a:srgbClr val="FFFFFF"/>
                </a:solidFill>
                <a:latin typeface="Times New Roman"/>
                <a:cs typeface="Calibri"/>
              </a:rPr>
              <a:t>CS-261</a:t>
            </a:r>
          </a:p>
          <a:p>
            <a:pPr>
              <a:lnSpc>
                <a:spcPct val="100000"/>
              </a:lnSpc>
            </a:pPr>
            <a:endParaRPr lang="en-US" sz="2800" b="1" dirty="0">
              <a:solidFill>
                <a:srgbClr val="FFFFFF"/>
              </a:solidFill>
              <a:latin typeface="Times New Roman"/>
              <a:cs typeface="Calibri"/>
            </a:endParaRPr>
          </a:p>
          <a:p>
            <a:pPr>
              <a:lnSpc>
                <a:spcPct val="100000"/>
              </a:lnSpc>
            </a:pPr>
            <a:r>
              <a:rPr lang="en-US" sz="2800" b="1" dirty="0">
                <a:solidFill>
                  <a:srgbClr val="FFFFFF"/>
                </a:solidFill>
                <a:latin typeface="Times New Roman"/>
                <a:cs typeface="Calibri"/>
              </a:rPr>
              <a:t>Project Member (CS261F22FinalPID08)</a:t>
            </a:r>
          </a:p>
          <a:p>
            <a:pPr>
              <a:lnSpc>
                <a:spcPct val="100000"/>
              </a:lnSpc>
            </a:pPr>
            <a:r>
              <a:rPr lang="en-US" sz="2800" dirty="0">
                <a:solidFill>
                  <a:srgbClr val="FFFFFF"/>
                </a:solidFill>
                <a:latin typeface="Times New Roman"/>
                <a:cs typeface="Calibri"/>
              </a:rPr>
              <a:t>Shahbaz Rafique               2021-CS-16</a:t>
            </a:r>
          </a:p>
          <a:p>
            <a:pPr>
              <a:lnSpc>
                <a:spcPct val="100000"/>
              </a:lnSpc>
            </a:pPr>
            <a:r>
              <a:rPr lang="en-US" sz="2800" dirty="0">
                <a:solidFill>
                  <a:srgbClr val="FFFFFF"/>
                </a:solidFill>
                <a:latin typeface="Times New Roman"/>
                <a:cs typeface="Calibri"/>
              </a:rPr>
              <a:t>    Saad Munir                        2021-CS-19    </a:t>
            </a:r>
          </a:p>
          <a:p>
            <a:pPr>
              <a:lnSpc>
                <a:spcPct val="100000"/>
              </a:lnSpc>
            </a:pPr>
            <a:r>
              <a:rPr lang="en-US" sz="2800" dirty="0">
                <a:solidFill>
                  <a:srgbClr val="FFFFFF"/>
                </a:solidFill>
                <a:latin typeface="Times New Roman"/>
                <a:cs typeface="Calibri"/>
              </a:rPr>
              <a:t>Hammad Younas                2021-CS-20</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89FA3-17C9-06A2-DE97-29D3675F53DC}"/>
              </a:ext>
            </a:extLst>
          </p:cNvPr>
          <p:cNvSpPr>
            <a:spLocks noGrp="1"/>
          </p:cNvSpPr>
          <p:nvPr>
            <p:ph type="title"/>
          </p:nvPr>
        </p:nvSpPr>
        <p:spPr>
          <a:xfrm>
            <a:off x="257654" y="1"/>
            <a:ext cx="10895106" cy="1158240"/>
          </a:xfrm>
        </p:spPr>
        <p:txBody>
          <a:bodyPr/>
          <a:lstStyle/>
          <a:p>
            <a:r>
              <a:rPr lang="en-US" dirty="0">
                <a:cs typeface="Sabon Next LT"/>
              </a:rPr>
              <a:t>Use Interface (Rider)</a:t>
            </a:r>
            <a:endParaRPr lang="en-US" dirty="0"/>
          </a:p>
        </p:txBody>
      </p:sp>
      <p:pic>
        <p:nvPicPr>
          <p:cNvPr id="4" name="Picture 3">
            <a:extLst>
              <a:ext uri="{FF2B5EF4-FFF2-40B4-BE49-F238E27FC236}">
                <a16:creationId xmlns:a16="http://schemas.microsoft.com/office/drawing/2014/main" id="{4F8B1E0B-8B0A-42B5-B0DA-74887E288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120" y="1158240"/>
            <a:ext cx="4335400" cy="2598645"/>
          </a:xfrm>
          <a:prstGeom prst="rect">
            <a:avLst/>
          </a:prstGeom>
        </p:spPr>
      </p:pic>
      <p:pic>
        <p:nvPicPr>
          <p:cNvPr id="7" name="Picture 6">
            <a:extLst>
              <a:ext uri="{FF2B5EF4-FFF2-40B4-BE49-F238E27FC236}">
                <a16:creationId xmlns:a16="http://schemas.microsoft.com/office/drawing/2014/main" id="{18D230BB-5649-457B-AE65-BC0D61AC97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2779" y="1158241"/>
            <a:ext cx="4412362" cy="2598645"/>
          </a:xfrm>
          <a:prstGeom prst="rect">
            <a:avLst/>
          </a:prstGeom>
        </p:spPr>
      </p:pic>
      <p:pic>
        <p:nvPicPr>
          <p:cNvPr id="10" name="Picture 9">
            <a:extLst>
              <a:ext uri="{FF2B5EF4-FFF2-40B4-BE49-F238E27FC236}">
                <a16:creationId xmlns:a16="http://schemas.microsoft.com/office/drawing/2014/main" id="{2869E2CE-4BCC-45CE-98BC-9BFA8CCE9E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2120" y="3927997"/>
            <a:ext cx="4335400" cy="2598645"/>
          </a:xfrm>
          <a:prstGeom prst="rect">
            <a:avLst/>
          </a:prstGeom>
        </p:spPr>
      </p:pic>
      <p:pic>
        <p:nvPicPr>
          <p:cNvPr id="12" name="Picture 11">
            <a:extLst>
              <a:ext uri="{FF2B5EF4-FFF2-40B4-BE49-F238E27FC236}">
                <a16:creationId xmlns:a16="http://schemas.microsoft.com/office/drawing/2014/main" id="{2B8A8110-EE38-4059-9A38-66C246A5AD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1245" y="3927997"/>
            <a:ext cx="4463896" cy="2598645"/>
          </a:xfrm>
          <a:prstGeom prst="rect">
            <a:avLst/>
          </a:prstGeom>
        </p:spPr>
      </p:pic>
    </p:spTree>
    <p:extLst>
      <p:ext uri="{BB962C8B-B14F-4D97-AF65-F5344CB8AC3E}">
        <p14:creationId xmlns:p14="http://schemas.microsoft.com/office/powerpoint/2010/main" val="338280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0E1FD-A332-E378-01A9-293DD4A2A20C}"/>
              </a:ext>
            </a:extLst>
          </p:cNvPr>
          <p:cNvSpPr>
            <a:spLocks noGrp="1"/>
          </p:cNvSpPr>
          <p:nvPr>
            <p:ph type="title"/>
          </p:nvPr>
        </p:nvSpPr>
        <p:spPr/>
        <p:txBody>
          <a:bodyPr/>
          <a:lstStyle/>
          <a:p>
            <a:r>
              <a:rPr lang="en-US" dirty="0">
                <a:cs typeface="Sabon Next LT"/>
              </a:rPr>
              <a:t>Object Oriented Features</a:t>
            </a:r>
            <a:endParaRPr lang="en-US" dirty="0"/>
          </a:p>
        </p:txBody>
      </p:sp>
      <p:sp>
        <p:nvSpPr>
          <p:cNvPr id="3" name="Content Placeholder 2">
            <a:extLst>
              <a:ext uri="{FF2B5EF4-FFF2-40B4-BE49-F238E27FC236}">
                <a16:creationId xmlns:a16="http://schemas.microsoft.com/office/drawing/2014/main" id="{CDF06DDE-380A-DC36-5096-CF149C1D7A84}"/>
              </a:ext>
            </a:extLst>
          </p:cNvPr>
          <p:cNvSpPr>
            <a:spLocks noGrp="1"/>
          </p:cNvSpPr>
          <p:nvPr>
            <p:ph idx="1"/>
          </p:nvPr>
        </p:nvSpPr>
        <p:spPr>
          <a:xfrm>
            <a:off x="458694" y="1455760"/>
            <a:ext cx="11274612" cy="4689453"/>
          </a:xfrm>
        </p:spPr>
        <p:txBody>
          <a:bodyPr vert="horz" lIns="91440" tIns="45720" rIns="91440" bIns="45720" rtlCol="0" anchor="t">
            <a:normAutofit/>
          </a:bodyPr>
          <a:lstStyle/>
          <a:p>
            <a:r>
              <a:rPr lang="en-US" b="1" dirty="0">
                <a:latin typeface="Times New Roman" panose="02020603050405020304" pitchFamily="18" charset="0"/>
                <a:cs typeface="Times New Roman" panose="02020603050405020304" pitchFamily="18" charset="0"/>
              </a:rPr>
              <a:t>Composition</a:t>
            </a:r>
          </a:p>
          <a:p>
            <a:pPr marL="0" indent="0">
              <a:buNone/>
            </a:pPr>
            <a:endParaRPr lang="en-US" b="1" dirty="0">
              <a:latin typeface="Times New Roman" panose="02020603050405020304" pitchFamily="18" charset="0"/>
              <a:cs typeface="Times New Roman" panose="02020603050405020304" pitchFamily="18" charset="0"/>
            </a:endParaRPr>
          </a:p>
        </p:txBody>
      </p:sp>
      <p:pic>
        <p:nvPicPr>
          <p:cNvPr id="4" name="Picture 4" descr="Diagram&#10;&#10;Description automatically generated">
            <a:extLst>
              <a:ext uri="{FF2B5EF4-FFF2-40B4-BE49-F238E27FC236}">
                <a16:creationId xmlns:a16="http://schemas.microsoft.com/office/drawing/2014/main" id="{3DEE9937-7ADB-F4E2-FC55-A992B1C93E76}"/>
              </a:ext>
            </a:extLst>
          </p:cNvPr>
          <p:cNvPicPr>
            <a:picLocks noChangeAspect="1"/>
          </p:cNvPicPr>
          <p:nvPr/>
        </p:nvPicPr>
        <p:blipFill>
          <a:blip r:embed="rId2"/>
          <a:stretch>
            <a:fillRect/>
          </a:stretch>
        </p:blipFill>
        <p:spPr>
          <a:xfrm>
            <a:off x="1955442" y="1969981"/>
            <a:ext cx="8603086" cy="4699615"/>
          </a:xfrm>
          <a:prstGeom prst="rect">
            <a:avLst/>
          </a:prstGeom>
        </p:spPr>
      </p:pic>
    </p:spTree>
    <p:extLst>
      <p:ext uri="{BB962C8B-B14F-4D97-AF65-F5344CB8AC3E}">
        <p14:creationId xmlns:p14="http://schemas.microsoft.com/office/powerpoint/2010/main" val="374384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A111-6DE4-D107-A8B1-1262A070F75D}"/>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Inheritance</a:t>
            </a:r>
          </a:p>
        </p:txBody>
      </p:sp>
      <p:pic>
        <p:nvPicPr>
          <p:cNvPr id="4" name="Picture 4" descr="Diagram&#10;&#10;Description automatically generated">
            <a:extLst>
              <a:ext uri="{FF2B5EF4-FFF2-40B4-BE49-F238E27FC236}">
                <a16:creationId xmlns:a16="http://schemas.microsoft.com/office/drawing/2014/main" id="{D77F6BC9-28AF-0C71-8CAC-65C5C7709B0A}"/>
              </a:ext>
            </a:extLst>
          </p:cNvPr>
          <p:cNvPicPr>
            <a:picLocks noGrp="1" noChangeAspect="1"/>
          </p:cNvPicPr>
          <p:nvPr>
            <p:ph idx="1"/>
          </p:nvPr>
        </p:nvPicPr>
        <p:blipFill>
          <a:blip r:embed="rId2"/>
          <a:stretch>
            <a:fillRect/>
          </a:stretch>
        </p:blipFill>
        <p:spPr>
          <a:xfrm>
            <a:off x="1648965" y="1409242"/>
            <a:ext cx="8904801" cy="5082996"/>
          </a:xfrm>
        </p:spPr>
      </p:pic>
    </p:spTree>
    <p:extLst>
      <p:ext uri="{BB962C8B-B14F-4D97-AF65-F5344CB8AC3E}">
        <p14:creationId xmlns:p14="http://schemas.microsoft.com/office/powerpoint/2010/main" val="306604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4FB09-540D-B233-81C7-FA45A11B11CD}"/>
              </a:ext>
            </a:extLst>
          </p:cNvPr>
          <p:cNvSpPr>
            <a:spLocks noGrp="1"/>
          </p:cNvSpPr>
          <p:nvPr>
            <p:ph type="title"/>
          </p:nvPr>
        </p:nvSpPr>
        <p:spPr/>
        <p:txBody>
          <a:bodyPr>
            <a:normAutofit/>
          </a:bodyPr>
          <a:lstStyle/>
          <a:p>
            <a:r>
              <a:rPr lang="en-US" sz="2800" b="1" dirty="0">
                <a:cs typeface="Sabon Next LT"/>
              </a:rPr>
              <a:t>Multiple Inheritance</a:t>
            </a:r>
            <a:endParaRPr lang="en-US" sz="2800" b="1" dirty="0"/>
          </a:p>
        </p:txBody>
      </p:sp>
      <p:pic>
        <p:nvPicPr>
          <p:cNvPr id="4" name="Picture 4" descr="Diagram&#10;&#10;Description automatically generated">
            <a:extLst>
              <a:ext uri="{FF2B5EF4-FFF2-40B4-BE49-F238E27FC236}">
                <a16:creationId xmlns:a16="http://schemas.microsoft.com/office/drawing/2014/main" id="{7136B1D0-D9C4-7B17-E99E-1F70EA784CB9}"/>
              </a:ext>
            </a:extLst>
          </p:cNvPr>
          <p:cNvPicPr>
            <a:picLocks noGrp="1" noChangeAspect="1"/>
          </p:cNvPicPr>
          <p:nvPr>
            <p:ph idx="1"/>
          </p:nvPr>
        </p:nvPicPr>
        <p:blipFill>
          <a:blip r:embed="rId2"/>
          <a:stretch>
            <a:fillRect/>
          </a:stretch>
        </p:blipFill>
        <p:spPr>
          <a:xfrm>
            <a:off x="1749045" y="1560636"/>
            <a:ext cx="8221683" cy="4705080"/>
          </a:xfrm>
        </p:spPr>
      </p:pic>
    </p:spTree>
    <p:extLst>
      <p:ext uri="{BB962C8B-B14F-4D97-AF65-F5344CB8AC3E}">
        <p14:creationId xmlns:p14="http://schemas.microsoft.com/office/powerpoint/2010/main" val="336999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F51DC-71EB-3112-5F31-9714E4EDC1DA}"/>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Polymorphism</a:t>
            </a:r>
          </a:p>
        </p:txBody>
      </p:sp>
      <p:pic>
        <p:nvPicPr>
          <p:cNvPr id="10" name="Picture 10" descr="Graphical user interface, text, application&#10;&#10;Description automatically generated">
            <a:extLst>
              <a:ext uri="{FF2B5EF4-FFF2-40B4-BE49-F238E27FC236}">
                <a16:creationId xmlns:a16="http://schemas.microsoft.com/office/drawing/2014/main" id="{35F21724-D6CA-C477-F03D-9DA6C33E122B}"/>
              </a:ext>
            </a:extLst>
          </p:cNvPr>
          <p:cNvPicPr>
            <a:picLocks noGrp="1" noChangeAspect="1"/>
          </p:cNvPicPr>
          <p:nvPr>
            <p:ph idx="1"/>
          </p:nvPr>
        </p:nvPicPr>
        <p:blipFill>
          <a:blip r:embed="rId2"/>
          <a:stretch>
            <a:fillRect/>
          </a:stretch>
        </p:blipFill>
        <p:spPr>
          <a:xfrm>
            <a:off x="1761997" y="1573818"/>
            <a:ext cx="8142117" cy="4979226"/>
          </a:xfrm>
        </p:spPr>
      </p:pic>
    </p:spTree>
    <p:extLst>
      <p:ext uri="{BB962C8B-B14F-4D97-AF65-F5344CB8AC3E}">
        <p14:creationId xmlns:p14="http://schemas.microsoft.com/office/powerpoint/2010/main" val="279254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CCCDA-0F98-5782-1883-247510AB6661}"/>
              </a:ext>
            </a:extLst>
          </p:cNvPr>
          <p:cNvSpPr>
            <a:spLocks noGrp="1"/>
          </p:cNvSpPr>
          <p:nvPr>
            <p:ph type="title"/>
          </p:nvPr>
        </p:nvSpPr>
        <p:spPr/>
        <p:txBody>
          <a:bodyPr/>
          <a:lstStyle/>
          <a:p>
            <a:r>
              <a:rPr lang="en-US" dirty="0">
                <a:cs typeface="Sabon Next LT"/>
              </a:rPr>
              <a:t>Detailed Oriented Design</a:t>
            </a:r>
            <a:endParaRPr lang="en-US" dirty="0"/>
          </a:p>
        </p:txBody>
      </p:sp>
      <p:sp>
        <p:nvSpPr>
          <p:cNvPr id="3" name="Content Placeholder 2">
            <a:extLst>
              <a:ext uri="{FF2B5EF4-FFF2-40B4-BE49-F238E27FC236}">
                <a16:creationId xmlns:a16="http://schemas.microsoft.com/office/drawing/2014/main" id="{530F6E1E-CA6C-9E46-2C26-567E107C839A}"/>
              </a:ext>
            </a:extLst>
          </p:cNvPr>
          <p:cNvSpPr>
            <a:spLocks noGrp="1"/>
          </p:cNvSpPr>
          <p:nvPr>
            <p:ph idx="1"/>
          </p:nvPr>
        </p:nvSpPr>
        <p:spPr>
          <a:xfrm>
            <a:off x="469426" y="1294774"/>
            <a:ext cx="11274612" cy="4195763"/>
          </a:xfrm>
        </p:spPr>
        <p:txBody>
          <a:bodyPr vert="horz" lIns="91440" tIns="45720" rIns="91440" bIns="45720" rtlCol="0" anchor="t">
            <a:normAutofit/>
          </a:bodyPr>
          <a:lstStyle/>
          <a:p>
            <a:r>
              <a:rPr lang="en-US" b="1" dirty="0">
                <a:latin typeface="Times New Roman" panose="02020603050405020304" pitchFamily="18" charset="0"/>
                <a:cs typeface="Times New Roman" panose="02020603050405020304" pitchFamily="18" charset="0"/>
              </a:rPr>
              <a:t>Manager</a:t>
            </a:r>
          </a:p>
          <a:p>
            <a:endParaRPr lang="en-US" b="1" dirty="0">
              <a:latin typeface="Times New Roman" panose="02020603050405020304" pitchFamily="18" charset="0"/>
              <a:cs typeface="Times New Roman" panose="02020603050405020304" pitchFamily="18" charset="0"/>
            </a:endParaRPr>
          </a:p>
        </p:txBody>
      </p:sp>
      <p:pic>
        <p:nvPicPr>
          <p:cNvPr id="6" name="Picture 6" descr="Calendar&#10;&#10;Description automatically generated">
            <a:extLst>
              <a:ext uri="{FF2B5EF4-FFF2-40B4-BE49-F238E27FC236}">
                <a16:creationId xmlns:a16="http://schemas.microsoft.com/office/drawing/2014/main" id="{254A1919-D6E7-78FA-7502-2151A44CCFD9}"/>
              </a:ext>
            </a:extLst>
          </p:cNvPr>
          <p:cNvPicPr>
            <a:picLocks noChangeAspect="1"/>
          </p:cNvPicPr>
          <p:nvPr/>
        </p:nvPicPr>
        <p:blipFill>
          <a:blip r:embed="rId2"/>
          <a:stretch>
            <a:fillRect/>
          </a:stretch>
        </p:blipFill>
        <p:spPr>
          <a:xfrm>
            <a:off x="1558345" y="1865356"/>
            <a:ext cx="8721142" cy="4468839"/>
          </a:xfrm>
          <a:prstGeom prst="rect">
            <a:avLst/>
          </a:prstGeom>
        </p:spPr>
      </p:pic>
    </p:spTree>
    <p:extLst>
      <p:ext uri="{BB962C8B-B14F-4D97-AF65-F5344CB8AC3E}">
        <p14:creationId xmlns:p14="http://schemas.microsoft.com/office/powerpoint/2010/main" val="349352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66164-7FA5-C5C5-764E-3DFFF892D832}"/>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Employee</a:t>
            </a:r>
          </a:p>
        </p:txBody>
      </p:sp>
      <p:pic>
        <p:nvPicPr>
          <p:cNvPr id="4" name="Picture 4" descr="A picture containing calendar&#10;&#10;Description automatically generated">
            <a:extLst>
              <a:ext uri="{FF2B5EF4-FFF2-40B4-BE49-F238E27FC236}">
                <a16:creationId xmlns:a16="http://schemas.microsoft.com/office/drawing/2014/main" id="{4A146B4C-5DDB-BF40-5280-8FEF44AF84BA}"/>
              </a:ext>
            </a:extLst>
          </p:cNvPr>
          <p:cNvPicPr>
            <a:picLocks noGrp="1" noChangeAspect="1"/>
          </p:cNvPicPr>
          <p:nvPr>
            <p:ph idx="1"/>
          </p:nvPr>
        </p:nvPicPr>
        <p:blipFill>
          <a:blip r:embed="rId2"/>
          <a:stretch>
            <a:fillRect/>
          </a:stretch>
        </p:blipFill>
        <p:spPr>
          <a:xfrm>
            <a:off x="1321024" y="1591693"/>
            <a:ext cx="9582149" cy="4632234"/>
          </a:xfrm>
        </p:spPr>
      </p:pic>
    </p:spTree>
    <p:extLst>
      <p:ext uri="{BB962C8B-B14F-4D97-AF65-F5344CB8AC3E}">
        <p14:creationId xmlns:p14="http://schemas.microsoft.com/office/powerpoint/2010/main" val="190330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2849C-8F88-E51F-C369-D6B8FA0AE8A2}"/>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Rider</a:t>
            </a:r>
          </a:p>
        </p:txBody>
      </p:sp>
      <p:pic>
        <p:nvPicPr>
          <p:cNvPr id="4" name="Picture 4" descr="Diagram&#10;&#10;Description automatically generated">
            <a:extLst>
              <a:ext uri="{FF2B5EF4-FFF2-40B4-BE49-F238E27FC236}">
                <a16:creationId xmlns:a16="http://schemas.microsoft.com/office/drawing/2014/main" id="{CD875A6C-C21D-DFFF-812C-EEBD64CB4936}"/>
              </a:ext>
            </a:extLst>
          </p:cNvPr>
          <p:cNvPicPr>
            <a:picLocks noGrp="1" noChangeAspect="1"/>
          </p:cNvPicPr>
          <p:nvPr>
            <p:ph idx="1"/>
          </p:nvPr>
        </p:nvPicPr>
        <p:blipFill>
          <a:blip r:embed="rId2"/>
          <a:stretch>
            <a:fillRect/>
          </a:stretch>
        </p:blipFill>
        <p:spPr>
          <a:xfrm>
            <a:off x="989394" y="1510059"/>
            <a:ext cx="9837580" cy="4537924"/>
          </a:xfrm>
        </p:spPr>
      </p:pic>
    </p:spTree>
    <p:extLst>
      <p:ext uri="{BB962C8B-B14F-4D97-AF65-F5344CB8AC3E}">
        <p14:creationId xmlns:p14="http://schemas.microsoft.com/office/powerpoint/2010/main" val="55505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DC944-0406-C87D-6122-08248CEAEE8F}"/>
              </a:ext>
            </a:extLst>
          </p:cNvPr>
          <p:cNvSpPr>
            <a:spLocks noGrp="1"/>
          </p:cNvSpPr>
          <p:nvPr>
            <p:ph type="title"/>
          </p:nvPr>
        </p:nvSpPr>
        <p:spPr/>
        <p:txBody>
          <a:bodyPr>
            <a:normAutofit/>
          </a:bodyPr>
          <a:lstStyle/>
          <a:p>
            <a:r>
              <a:rPr lang="en-US" dirty="0">
                <a:cs typeface="Sabon Next LT"/>
              </a:rPr>
              <a:t>Data Storage</a:t>
            </a:r>
            <a:endParaRPr lang="en-US" dirty="0"/>
          </a:p>
        </p:txBody>
      </p:sp>
      <p:sp>
        <p:nvSpPr>
          <p:cNvPr id="3" name="Content Placeholder 2">
            <a:extLst>
              <a:ext uri="{FF2B5EF4-FFF2-40B4-BE49-F238E27FC236}">
                <a16:creationId xmlns:a16="http://schemas.microsoft.com/office/drawing/2014/main" id="{5E47D9A4-0306-D805-D655-92D30141A92E}"/>
              </a:ext>
            </a:extLst>
          </p:cNvPr>
          <p:cNvSpPr>
            <a:spLocks noGrp="1"/>
          </p:cNvSpPr>
          <p:nvPr>
            <p:ph idx="1"/>
          </p:nvPr>
        </p:nvSpPr>
        <p:spPr>
          <a:xfrm>
            <a:off x="458694" y="1646604"/>
            <a:ext cx="11274612" cy="4195763"/>
          </a:xfrm>
        </p:spPr>
        <p:txBody>
          <a:bodyPr vert="horz" lIns="91440" tIns="45720" rIns="91440" bIns="45720" rtlCol="0" anchor="t">
            <a:noAutofit/>
          </a:bodyPr>
          <a:lstStyle/>
          <a:p>
            <a:endParaRPr lang="en-US" sz="1400" dirty="0"/>
          </a:p>
          <a:p>
            <a:endParaRPr lang="en-US" sz="1400" dirty="0"/>
          </a:p>
        </p:txBody>
      </p:sp>
      <p:graphicFrame>
        <p:nvGraphicFramePr>
          <p:cNvPr id="5" name="Table 4">
            <a:extLst>
              <a:ext uri="{FF2B5EF4-FFF2-40B4-BE49-F238E27FC236}">
                <a16:creationId xmlns:a16="http://schemas.microsoft.com/office/drawing/2014/main" id="{A91F09D8-5D4B-473B-B549-C5471E6738FB}"/>
              </a:ext>
            </a:extLst>
          </p:cNvPr>
          <p:cNvGraphicFramePr>
            <a:graphicFrameLocks noGrp="1"/>
          </p:cNvGraphicFramePr>
          <p:nvPr>
            <p:extLst>
              <p:ext uri="{D42A27DB-BD31-4B8C-83A1-F6EECF244321}">
                <p14:modId xmlns:p14="http://schemas.microsoft.com/office/powerpoint/2010/main" val="3863529998"/>
              </p:ext>
            </p:extLst>
          </p:nvPr>
        </p:nvGraphicFramePr>
        <p:xfrm>
          <a:off x="1842247" y="2058517"/>
          <a:ext cx="8128000" cy="40792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387901673"/>
                    </a:ext>
                  </a:extLst>
                </a:gridCol>
                <a:gridCol w="4064000">
                  <a:extLst>
                    <a:ext uri="{9D8B030D-6E8A-4147-A177-3AD203B41FA5}">
                      <a16:colId xmlns:a16="http://schemas.microsoft.com/office/drawing/2014/main" val="3599498586"/>
                    </a:ext>
                  </a:extLst>
                </a:gridCol>
              </a:tblGrid>
              <a:tr h="370840">
                <a:tc>
                  <a:txBody>
                    <a:bodyPr/>
                    <a:lstStyle/>
                    <a:p>
                      <a:pPr algn="ctr"/>
                      <a:r>
                        <a:rPr lang="en-US" dirty="0">
                          <a:latin typeface="Times New Roman" panose="02020603050405020304" pitchFamily="18" charset="0"/>
                          <a:cs typeface="Times New Roman" panose="02020603050405020304" pitchFamily="18" charset="0"/>
                        </a:rPr>
                        <a:t>Excel Files Name</a:t>
                      </a:r>
                    </a:p>
                  </a:txBody>
                  <a:tcPr/>
                </a:tc>
                <a:tc>
                  <a:txBody>
                    <a:bodyPr/>
                    <a:lstStyle/>
                    <a:p>
                      <a:pPr algn="ctr"/>
                      <a:r>
                        <a:rPr lang="en-US" dirty="0">
                          <a:latin typeface="Times New Roman" panose="02020603050405020304" pitchFamily="18" charset="0"/>
                          <a:cs typeface="Times New Roman" panose="02020603050405020304" pitchFamily="18" charset="0"/>
                        </a:rPr>
                        <a:t>Purpose</a:t>
                      </a:r>
                    </a:p>
                  </a:txBody>
                  <a:tcPr/>
                </a:tc>
                <a:extLst>
                  <a:ext uri="{0D108BD9-81ED-4DB2-BD59-A6C34878D82A}">
                    <a16:rowId xmlns:a16="http://schemas.microsoft.com/office/drawing/2014/main" val="430819869"/>
                  </a:ext>
                </a:extLst>
              </a:tr>
              <a:tr h="370840">
                <a:tc>
                  <a:txBody>
                    <a:bodyPr/>
                    <a:lstStyle/>
                    <a:p>
                      <a:pPr algn="ctr"/>
                      <a:r>
                        <a:rPr lang="en-US" dirty="0">
                          <a:latin typeface="Times New Roman" panose="02020603050405020304" pitchFamily="18" charset="0"/>
                          <a:cs typeface="Times New Roman" panose="02020603050405020304" pitchFamily="18" charset="0"/>
                        </a:rPr>
                        <a:t>Employee.csv</a:t>
                      </a:r>
                    </a:p>
                  </a:txBody>
                  <a:tcPr/>
                </a:tc>
                <a:tc>
                  <a:txBody>
                    <a:bodyPr/>
                    <a:lstStyle/>
                    <a:p>
                      <a:pPr algn="ctr"/>
                      <a:r>
                        <a:rPr lang="en-US" sz="1800" dirty="0">
                          <a:latin typeface="Times New Roman" panose="02020603050405020304" pitchFamily="18" charset="0"/>
                          <a:cs typeface="Times New Roman" panose="02020603050405020304" pitchFamily="18" charset="0"/>
                        </a:rPr>
                        <a:t>For storing the details of Employee</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20889822"/>
                  </a:ext>
                </a:extLst>
              </a:tr>
              <a:tr h="370840">
                <a:tc>
                  <a:txBody>
                    <a:bodyPr/>
                    <a:lstStyle/>
                    <a:p>
                      <a:pPr algn="ctr"/>
                      <a:r>
                        <a:rPr lang="en-US" dirty="0">
                          <a:latin typeface="Times New Roman" panose="02020603050405020304" pitchFamily="18" charset="0"/>
                          <a:cs typeface="Times New Roman" panose="02020603050405020304" pitchFamily="18" charset="0"/>
                        </a:rPr>
                        <a:t>AddProduct.csv</a:t>
                      </a:r>
                    </a:p>
                  </a:txBody>
                  <a:tcPr/>
                </a:tc>
                <a:tc>
                  <a:txBody>
                    <a:bodyPr/>
                    <a:lstStyle/>
                    <a:p>
                      <a:pPr algn="ctr"/>
                      <a:r>
                        <a:rPr lang="en-US" sz="1800" dirty="0">
                          <a:latin typeface="Times New Roman" panose="02020603050405020304" pitchFamily="18" charset="0"/>
                          <a:cs typeface="Times New Roman" panose="02020603050405020304" pitchFamily="18" charset="0"/>
                        </a:rPr>
                        <a:t>For storing the details of products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23280401"/>
                  </a:ext>
                </a:extLst>
              </a:tr>
              <a:tr h="370840">
                <a:tc>
                  <a:txBody>
                    <a:bodyPr/>
                    <a:lstStyle/>
                    <a:p>
                      <a:pPr algn="ctr"/>
                      <a:r>
                        <a:rPr lang="en-US" dirty="0">
                          <a:latin typeface="Times New Roman" panose="02020603050405020304" pitchFamily="18" charset="0"/>
                          <a:cs typeface="Times New Roman" panose="02020603050405020304" pitchFamily="18" charset="0"/>
                        </a:rPr>
                        <a:t>AddRider.csv</a:t>
                      </a:r>
                    </a:p>
                  </a:txBody>
                  <a:tcPr/>
                </a:tc>
                <a:tc>
                  <a:txBody>
                    <a:bodyPr/>
                    <a:lstStyle/>
                    <a:p>
                      <a:pPr algn="ctr"/>
                      <a:r>
                        <a:rPr lang="en-US" sz="1800" dirty="0">
                          <a:latin typeface="Times New Roman" panose="02020603050405020304" pitchFamily="18" charset="0"/>
                          <a:cs typeface="Times New Roman" panose="02020603050405020304" pitchFamily="18" charset="0"/>
                        </a:rPr>
                        <a:t>For storing the data of rider</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64084080"/>
                  </a:ext>
                </a:extLst>
              </a:tr>
              <a:tr h="370840">
                <a:tc>
                  <a:txBody>
                    <a:bodyPr/>
                    <a:lstStyle/>
                    <a:p>
                      <a:pPr algn="ctr"/>
                      <a:r>
                        <a:rPr lang="en-US" dirty="0">
                          <a:latin typeface="Times New Roman" panose="02020603050405020304" pitchFamily="18" charset="0"/>
                          <a:cs typeface="Times New Roman" panose="02020603050405020304" pitchFamily="18" charset="0"/>
                        </a:rPr>
                        <a:t>ManageOrder.csv</a:t>
                      </a:r>
                    </a:p>
                  </a:txBody>
                  <a:tcPr/>
                </a:tc>
                <a:tc>
                  <a:txBody>
                    <a:bodyPr/>
                    <a:lstStyle/>
                    <a:p>
                      <a:pPr algn="ctr"/>
                      <a:r>
                        <a:rPr lang="en-US" sz="1800" dirty="0">
                          <a:latin typeface="Times New Roman" panose="02020603050405020304" pitchFamily="18" charset="0"/>
                          <a:cs typeface="Times New Roman" panose="02020603050405020304" pitchFamily="18" charset="0"/>
                        </a:rPr>
                        <a:t>For storing the data of orders and rider</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07332290"/>
                  </a:ext>
                </a:extLst>
              </a:tr>
              <a:tr h="370840">
                <a:tc>
                  <a:txBody>
                    <a:bodyPr/>
                    <a:lstStyle/>
                    <a:p>
                      <a:pPr algn="ctr"/>
                      <a:r>
                        <a:rPr lang="en-US" dirty="0">
                          <a:latin typeface="Times New Roman" panose="02020603050405020304" pitchFamily="18" charset="0"/>
                          <a:cs typeface="Times New Roman" panose="02020603050405020304" pitchFamily="18" charset="0"/>
                        </a:rPr>
                        <a:t>TakeOrder.csv</a:t>
                      </a:r>
                    </a:p>
                  </a:txBody>
                  <a:tcPr/>
                </a:tc>
                <a:tc>
                  <a:txBody>
                    <a:bodyPr/>
                    <a:lstStyle/>
                    <a:p>
                      <a:pPr algn="ctr"/>
                      <a:r>
                        <a:rPr lang="en-US" sz="1800" dirty="0">
                          <a:latin typeface="Times New Roman" panose="02020603050405020304" pitchFamily="18" charset="0"/>
                          <a:cs typeface="Times New Roman" panose="02020603050405020304" pitchFamily="18" charset="0"/>
                        </a:rPr>
                        <a:t>for storing data of order</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81421471"/>
                  </a:ext>
                </a:extLst>
              </a:tr>
              <a:tr h="370840">
                <a:tc>
                  <a:txBody>
                    <a:bodyPr/>
                    <a:lstStyle/>
                    <a:p>
                      <a:pPr algn="ctr"/>
                      <a:r>
                        <a:rPr lang="en-US" dirty="0">
                          <a:latin typeface="Times New Roman" panose="02020603050405020304" pitchFamily="18" charset="0"/>
                          <a:cs typeface="Times New Roman" panose="02020603050405020304" pitchFamily="18" charset="0"/>
                        </a:rPr>
                        <a:t>StockReport.csv</a:t>
                      </a:r>
                    </a:p>
                  </a:txBody>
                  <a:tcPr/>
                </a:tc>
                <a:tc>
                  <a:txBody>
                    <a:bodyPr/>
                    <a:lstStyle/>
                    <a:p>
                      <a:pPr algn="ctr"/>
                      <a:r>
                        <a:rPr lang="en-US" sz="1800" dirty="0">
                          <a:latin typeface="Times New Roman" panose="02020603050405020304" pitchFamily="18" charset="0"/>
                          <a:cs typeface="Times New Roman" panose="02020603050405020304" pitchFamily="18" charset="0"/>
                        </a:rPr>
                        <a:t>For Stock report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86117540"/>
                  </a:ext>
                </a:extLst>
              </a:tr>
              <a:tr h="370840">
                <a:tc>
                  <a:txBody>
                    <a:bodyPr/>
                    <a:lstStyle/>
                    <a:p>
                      <a:pPr algn="ctr"/>
                      <a:r>
                        <a:rPr lang="en-US" dirty="0">
                          <a:latin typeface="Times New Roman" panose="02020603050405020304" pitchFamily="18" charset="0"/>
                          <a:cs typeface="Times New Roman" panose="02020603050405020304" pitchFamily="18" charset="0"/>
                        </a:rPr>
                        <a:t>FuelReport.csv</a:t>
                      </a:r>
                    </a:p>
                  </a:txBody>
                  <a:tcPr/>
                </a:tc>
                <a:tc>
                  <a:txBody>
                    <a:bodyPr/>
                    <a:lstStyle/>
                    <a:p>
                      <a:pPr algn="ctr"/>
                      <a:r>
                        <a:rPr lang="en-US" sz="1800" dirty="0">
                          <a:latin typeface="Times New Roman" panose="02020603050405020304" pitchFamily="18" charset="0"/>
                          <a:cs typeface="Times New Roman" panose="02020603050405020304" pitchFamily="18" charset="0"/>
                        </a:rPr>
                        <a:t>For Fuel Report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63742388"/>
                  </a:ext>
                </a:extLst>
              </a:tr>
              <a:tr h="370840">
                <a:tc>
                  <a:txBody>
                    <a:bodyPr/>
                    <a:lstStyle/>
                    <a:p>
                      <a:pPr algn="ctr"/>
                      <a:r>
                        <a:rPr lang="en-US" dirty="0">
                          <a:latin typeface="Times New Roman" panose="02020603050405020304" pitchFamily="18" charset="0"/>
                          <a:cs typeface="Times New Roman" panose="02020603050405020304" pitchFamily="18" charset="0"/>
                        </a:rPr>
                        <a:t>RiderOrder.csv</a:t>
                      </a:r>
                    </a:p>
                  </a:txBody>
                  <a:tcPr/>
                </a:tc>
                <a:tc>
                  <a:txBody>
                    <a:bodyPr/>
                    <a:lstStyle/>
                    <a:p>
                      <a:pPr algn="ctr"/>
                      <a:r>
                        <a:rPr lang="en-US" sz="1800" dirty="0">
                          <a:latin typeface="Times New Roman" panose="02020603050405020304" pitchFamily="18" charset="0"/>
                          <a:cs typeface="Times New Roman" panose="02020603050405020304" pitchFamily="18" charset="0"/>
                        </a:rPr>
                        <a:t>For Rider Order Report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15542327"/>
                  </a:ext>
                </a:extLst>
              </a:tr>
              <a:tr h="370840">
                <a:tc>
                  <a:txBody>
                    <a:bodyPr/>
                    <a:lstStyle/>
                    <a:p>
                      <a:pPr algn="ctr"/>
                      <a:r>
                        <a:rPr lang="en-US" dirty="0">
                          <a:latin typeface="Times New Roman" panose="02020603050405020304" pitchFamily="18" charset="0"/>
                          <a:cs typeface="Times New Roman" panose="02020603050405020304" pitchFamily="18" charset="0"/>
                        </a:rPr>
                        <a:t>RidersReport.csv</a:t>
                      </a:r>
                    </a:p>
                  </a:txBody>
                  <a:tcPr/>
                </a:tc>
                <a:tc>
                  <a:txBody>
                    <a:bodyPr/>
                    <a:lstStyle/>
                    <a:p>
                      <a:pPr algn="ctr"/>
                      <a:r>
                        <a:rPr lang="en-US" sz="1800" dirty="0">
                          <a:latin typeface="Times New Roman" panose="02020603050405020304" pitchFamily="18" charset="0"/>
                          <a:cs typeface="Times New Roman" panose="02020603050405020304" pitchFamily="18" charset="0"/>
                        </a:rPr>
                        <a:t>For Rider Report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23498591"/>
                  </a:ext>
                </a:extLst>
              </a:tr>
              <a:tr h="370840">
                <a:tc>
                  <a:txBody>
                    <a:bodyPr/>
                    <a:lstStyle/>
                    <a:p>
                      <a:pPr algn="ctr"/>
                      <a:r>
                        <a:rPr lang="en-US" dirty="0">
                          <a:latin typeface="Times New Roman" panose="02020603050405020304" pitchFamily="18" charset="0"/>
                          <a:cs typeface="Times New Roman" panose="02020603050405020304" pitchFamily="18" charset="0"/>
                        </a:rPr>
                        <a:t>EmployeesReport.csv</a:t>
                      </a:r>
                    </a:p>
                  </a:txBody>
                  <a:tcPr/>
                </a:tc>
                <a:tc>
                  <a:txBody>
                    <a:bodyPr/>
                    <a:lstStyle/>
                    <a:p>
                      <a:pPr algn="ctr"/>
                      <a:r>
                        <a:rPr lang="en-US" sz="1800" dirty="0">
                          <a:latin typeface="Times New Roman" panose="02020603050405020304" pitchFamily="18" charset="0"/>
                          <a:cs typeface="Times New Roman" panose="02020603050405020304" pitchFamily="18" charset="0"/>
                        </a:rPr>
                        <a:t>For Employee Report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98173375"/>
                  </a:ext>
                </a:extLst>
              </a:tr>
            </a:tbl>
          </a:graphicData>
        </a:graphic>
      </p:graphicFrame>
      <p:sp>
        <p:nvSpPr>
          <p:cNvPr id="6" name="TextBox 5">
            <a:extLst>
              <a:ext uri="{FF2B5EF4-FFF2-40B4-BE49-F238E27FC236}">
                <a16:creationId xmlns:a16="http://schemas.microsoft.com/office/drawing/2014/main" id="{154ACD02-A4D7-4025-9103-D3E27257CD18}"/>
              </a:ext>
            </a:extLst>
          </p:cNvPr>
          <p:cNvSpPr txBox="1"/>
          <p:nvPr/>
        </p:nvSpPr>
        <p:spPr>
          <a:xfrm>
            <a:off x="941033" y="1544715"/>
            <a:ext cx="7705817"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We store and read all data From CSV. We will make 10 CSV files.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454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8ED5E97A-D21B-4AA4-83CF-DA3A380E30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5" name="Picture 14">
              <a:extLst>
                <a:ext uri="{FF2B5EF4-FFF2-40B4-BE49-F238E27FC236}">
                  <a16:creationId xmlns:a16="http://schemas.microsoft.com/office/drawing/2014/main" id="{8AF5706D-4464-450F-93F4-853EDF68CE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6" name="Picture 15">
              <a:extLst>
                <a:ext uri="{FF2B5EF4-FFF2-40B4-BE49-F238E27FC236}">
                  <a16:creationId xmlns:a16="http://schemas.microsoft.com/office/drawing/2014/main" id="{3E0FB244-C158-43A9-AD7A-05DC5BBF6D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C6F072EA-F10E-9E25-1CF7-B5900CCD9572}"/>
              </a:ext>
            </a:extLst>
          </p:cNvPr>
          <p:cNvSpPr>
            <a:spLocks noGrp="1"/>
          </p:cNvSpPr>
          <p:nvPr>
            <p:ph type="title"/>
          </p:nvPr>
        </p:nvSpPr>
        <p:spPr>
          <a:xfrm>
            <a:off x="838200" y="586992"/>
            <a:ext cx="5638800" cy="2461008"/>
          </a:xfrm>
        </p:spPr>
        <p:txBody>
          <a:bodyPr>
            <a:normAutofit/>
          </a:bodyPr>
          <a:lstStyle/>
          <a:p>
            <a:r>
              <a:rPr lang="en-US" dirty="0">
                <a:cs typeface="Sabon Next LT"/>
              </a:rPr>
              <a:t>Email Sending</a:t>
            </a:r>
            <a:endParaRPr lang="en-US" dirty="0"/>
          </a:p>
        </p:txBody>
      </p:sp>
      <p:sp>
        <p:nvSpPr>
          <p:cNvPr id="3" name="Content Placeholder 2">
            <a:extLst>
              <a:ext uri="{FF2B5EF4-FFF2-40B4-BE49-F238E27FC236}">
                <a16:creationId xmlns:a16="http://schemas.microsoft.com/office/drawing/2014/main" id="{BB0F8A04-8C2C-6908-9CE8-7F3136380022}"/>
              </a:ext>
            </a:extLst>
          </p:cNvPr>
          <p:cNvSpPr>
            <a:spLocks noGrp="1"/>
          </p:cNvSpPr>
          <p:nvPr>
            <p:ph idx="1"/>
          </p:nvPr>
        </p:nvSpPr>
        <p:spPr>
          <a:xfrm>
            <a:off x="838200" y="2170448"/>
            <a:ext cx="5649169" cy="3606926"/>
          </a:xfrm>
        </p:spPr>
        <p:txBody>
          <a:bodyPr vert="horz" lIns="91440" tIns="45720" rIns="91440" bIns="45720" rtlCol="0" anchor="ctr">
            <a:normAutofit/>
          </a:bodyPr>
          <a:lstStyle/>
          <a:p>
            <a:pPr marL="0" indent="0" algn="just">
              <a:buNone/>
            </a:pPr>
            <a:r>
              <a:rPr lang="en-US" sz="2400" dirty="0">
                <a:latin typeface="Times New Roman" panose="02020603050405020304" pitchFamily="18" charset="0"/>
                <a:ea typeface="+mn-lt"/>
                <a:cs typeface="Times New Roman" panose="02020603050405020304" pitchFamily="18" charset="0"/>
              </a:rPr>
              <a:t>When Manager add or delete Employee email was sent to employee, when employee add or delete rider email was sent to manager for confirmation after that if manager accept email was sent to rider. When Order was assigned to rider email will sent to rider. After order delivered email was sent to employee.</a:t>
            </a:r>
            <a:endParaRPr lang="en-US" sz="36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p:txBody>
      </p:sp>
      <p:pic>
        <p:nvPicPr>
          <p:cNvPr id="5" name="Picture 5" descr="Email, Marketing, Business, Sms Free Stock Photo - Public Domain Pictures">
            <a:extLst>
              <a:ext uri="{FF2B5EF4-FFF2-40B4-BE49-F238E27FC236}">
                <a16:creationId xmlns:a16="http://schemas.microsoft.com/office/drawing/2014/main" id="{B6E5896D-1167-EE40-6C59-856903230CCF}"/>
              </a:ext>
            </a:extLst>
          </p:cNvPr>
          <p:cNvPicPr>
            <a:picLocks noChangeAspect="1"/>
          </p:cNvPicPr>
          <p:nvPr/>
        </p:nvPicPr>
        <p:blipFill rotWithShape="1">
          <a:blip r:embed="rId4"/>
          <a:srcRect l="13700" r="38689" b="1"/>
          <a:stretch/>
        </p:blipFill>
        <p:spPr>
          <a:xfrm>
            <a:off x="6861048" y="1"/>
            <a:ext cx="5330952" cy="6858000"/>
          </a:xfrm>
          <a:prstGeom prst="rect">
            <a:avLst/>
          </a:prstGeom>
        </p:spPr>
      </p:pic>
    </p:spTree>
    <p:extLst>
      <p:ext uri="{BB962C8B-B14F-4D97-AF65-F5344CB8AC3E}">
        <p14:creationId xmlns:p14="http://schemas.microsoft.com/office/powerpoint/2010/main" val="1729479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0B2A2-F019-473D-B2D2-8EA6EF90276A}"/>
              </a:ext>
            </a:extLst>
          </p:cNvPr>
          <p:cNvSpPr>
            <a:spLocks noGrp="1"/>
          </p:cNvSpPr>
          <p:nvPr>
            <p:ph type="title"/>
          </p:nvPr>
        </p:nvSpPr>
        <p:spPr/>
        <p:txBody>
          <a:bodyPr/>
          <a:lstStyle/>
          <a:p>
            <a:r>
              <a:rPr lang="en-US" dirty="0">
                <a:cs typeface="Sabon Next LT"/>
              </a:rPr>
              <a:t>Content</a:t>
            </a:r>
            <a:endParaRPr lang="en-US" dirty="0"/>
          </a:p>
        </p:txBody>
      </p:sp>
      <p:sp>
        <p:nvSpPr>
          <p:cNvPr id="3" name="Content Placeholder 2">
            <a:extLst>
              <a:ext uri="{FF2B5EF4-FFF2-40B4-BE49-F238E27FC236}">
                <a16:creationId xmlns:a16="http://schemas.microsoft.com/office/drawing/2014/main" id="{FAB3F91B-0C04-402A-E054-44E8091C00A4}"/>
              </a:ext>
            </a:extLst>
          </p:cNvPr>
          <p:cNvSpPr>
            <a:spLocks noGrp="1"/>
          </p:cNvSpPr>
          <p:nvPr>
            <p:ph idx="1"/>
          </p:nvPr>
        </p:nvSpPr>
        <p:spPr>
          <a:xfrm>
            <a:off x="458694" y="1466493"/>
            <a:ext cx="11274612" cy="5161677"/>
          </a:xfrm>
        </p:spPr>
        <p:txBody>
          <a:bodyPr vert="horz" lIns="91440" tIns="45720" rIns="91440" bIns="45720" rtlCol="0" anchor="t">
            <a:normAutofit fontScale="85000" lnSpcReduction="20000"/>
          </a:bodyPr>
          <a:lstStyle/>
          <a:p>
            <a:r>
              <a:rPr lang="en-US" dirty="0">
                <a:latin typeface="Times New Roman" panose="02020603050405020304" pitchFamily="18" charset="0"/>
                <a:cs typeface="Times New Roman" panose="02020603050405020304" pitchFamily="18" charset="0"/>
              </a:rPr>
              <a:t>Project Introduction</a:t>
            </a:r>
          </a:p>
          <a:p>
            <a:r>
              <a:rPr lang="en-US" dirty="0">
                <a:latin typeface="Times New Roman" panose="02020603050405020304" pitchFamily="18" charset="0"/>
                <a:cs typeface="Times New Roman" panose="02020603050405020304" pitchFamily="18" charset="0"/>
              </a:rPr>
              <a:t>Project Features</a:t>
            </a:r>
          </a:p>
          <a:p>
            <a:r>
              <a:rPr lang="en-US" dirty="0">
                <a:latin typeface="Times New Roman" panose="02020603050405020304" pitchFamily="18" charset="0"/>
                <a:cs typeface="Times New Roman" panose="02020603050405020304" pitchFamily="18" charset="0"/>
              </a:rPr>
              <a:t>Technology &amp; Stack</a:t>
            </a:r>
          </a:p>
          <a:p>
            <a:r>
              <a:rPr lang="en-US" dirty="0">
                <a:latin typeface="Times New Roman" panose="02020603050405020304" pitchFamily="18" charset="0"/>
                <a:cs typeface="Times New Roman" panose="02020603050405020304" pitchFamily="18" charset="0"/>
              </a:rPr>
              <a:t>Project Actor</a:t>
            </a:r>
          </a:p>
          <a:p>
            <a:r>
              <a:rPr lang="en-US" dirty="0">
                <a:latin typeface="Times New Roman" panose="02020603050405020304" pitchFamily="18" charset="0"/>
                <a:cs typeface="Times New Roman" panose="02020603050405020304" pitchFamily="18" charset="0"/>
              </a:rPr>
              <a:t>Use cases </a:t>
            </a:r>
          </a:p>
          <a:p>
            <a:r>
              <a:rPr lang="en-US" dirty="0">
                <a:latin typeface="Times New Roman" panose="02020603050405020304" pitchFamily="18" charset="0"/>
                <a:cs typeface="Times New Roman" panose="02020603050405020304" pitchFamily="18" charset="0"/>
              </a:rPr>
              <a:t>User Interface </a:t>
            </a:r>
          </a:p>
          <a:p>
            <a:r>
              <a:rPr lang="en-US" dirty="0">
                <a:latin typeface="Times New Roman" panose="02020603050405020304" pitchFamily="18" charset="0"/>
                <a:cs typeface="Times New Roman" panose="02020603050405020304" pitchFamily="18" charset="0"/>
              </a:rPr>
              <a:t>Object Oriented Features</a:t>
            </a:r>
          </a:p>
          <a:p>
            <a:r>
              <a:rPr lang="en-US" dirty="0">
                <a:latin typeface="Times New Roman" panose="02020603050405020304" pitchFamily="18" charset="0"/>
                <a:cs typeface="Times New Roman" panose="02020603050405020304" pitchFamily="18" charset="0"/>
              </a:rPr>
              <a:t>Detailed Oriented Design</a:t>
            </a:r>
          </a:p>
          <a:p>
            <a:r>
              <a:rPr lang="en-US" dirty="0">
                <a:latin typeface="Times New Roman" panose="02020603050405020304" pitchFamily="18" charset="0"/>
                <a:cs typeface="Times New Roman" panose="02020603050405020304" pitchFamily="18" charset="0"/>
              </a:rPr>
              <a:t>Data Storage</a:t>
            </a:r>
          </a:p>
          <a:p>
            <a:r>
              <a:rPr lang="en-US" dirty="0">
                <a:latin typeface="Times New Roman" panose="02020603050405020304" pitchFamily="18" charset="0"/>
                <a:cs typeface="Times New Roman" panose="02020603050405020304" pitchFamily="18" charset="0"/>
              </a:rPr>
              <a:t>Email Sending</a:t>
            </a:r>
          </a:p>
          <a:p>
            <a:r>
              <a:rPr lang="en-US" dirty="0">
                <a:latin typeface="Times New Roman" panose="02020603050405020304" pitchFamily="18" charset="0"/>
                <a:cs typeface="Times New Roman" panose="02020603050405020304" pitchFamily="18" charset="0"/>
              </a:rPr>
              <a:t>Analytical Reports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935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207C5-B1D8-F71D-CFC9-12BF36CED9D2}"/>
              </a:ext>
            </a:extLst>
          </p:cNvPr>
          <p:cNvSpPr>
            <a:spLocks noGrp="1"/>
          </p:cNvSpPr>
          <p:nvPr>
            <p:ph type="title"/>
          </p:nvPr>
        </p:nvSpPr>
        <p:spPr/>
        <p:txBody>
          <a:bodyPr/>
          <a:lstStyle/>
          <a:p>
            <a:r>
              <a:rPr lang="en-US" dirty="0">
                <a:cs typeface="Sabon Next LT"/>
              </a:rPr>
              <a:t>Email Template</a:t>
            </a:r>
            <a:endParaRPr lang="en-US" dirty="0"/>
          </a:p>
        </p:txBody>
      </p:sp>
      <p:pic>
        <p:nvPicPr>
          <p:cNvPr id="4" name="Picture 4" descr="Graphical user interface, application, website&#10;&#10;Description automatically generated">
            <a:extLst>
              <a:ext uri="{FF2B5EF4-FFF2-40B4-BE49-F238E27FC236}">
                <a16:creationId xmlns:a16="http://schemas.microsoft.com/office/drawing/2014/main" id="{64088DED-2C50-2737-6A22-A55A494D87A4}"/>
              </a:ext>
            </a:extLst>
          </p:cNvPr>
          <p:cNvPicPr>
            <a:picLocks noGrp="1" noChangeAspect="1"/>
          </p:cNvPicPr>
          <p:nvPr>
            <p:ph idx="1"/>
          </p:nvPr>
        </p:nvPicPr>
        <p:blipFill>
          <a:blip r:embed="rId2"/>
          <a:stretch>
            <a:fillRect/>
          </a:stretch>
        </p:blipFill>
        <p:spPr>
          <a:xfrm>
            <a:off x="1229411" y="1552352"/>
            <a:ext cx="9260953" cy="4947030"/>
          </a:xfrm>
        </p:spPr>
      </p:pic>
    </p:spTree>
    <p:extLst>
      <p:ext uri="{BB962C8B-B14F-4D97-AF65-F5344CB8AC3E}">
        <p14:creationId xmlns:p14="http://schemas.microsoft.com/office/powerpoint/2010/main" val="398568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Group 12">
            <a:extLst>
              <a:ext uri="{FF2B5EF4-FFF2-40B4-BE49-F238E27FC236}">
                <a16:creationId xmlns:a16="http://schemas.microsoft.com/office/drawing/2014/main" id="{8ED5E97A-D21B-4AA4-83CF-DA3A380E30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4" name="Picture 13">
              <a:extLst>
                <a:ext uri="{FF2B5EF4-FFF2-40B4-BE49-F238E27FC236}">
                  <a16:creationId xmlns:a16="http://schemas.microsoft.com/office/drawing/2014/main" id="{8AF5706D-4464-450F-93F4-853EDF68CE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3E0FB244-C158-43A9-AD7A-05DC5BBF6D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CCC871B7-7C08-7F1B-1719-C0FDBFCACFF3}"/>
              </a:ext>
            </a:extLst>
          </p:cNvPr>
          <p:cNvSpPr>
            <a:spLocks noGrp="1"/>
          </p:cNvSpPr>
          <p:nvPr>
            <p:ph type="title"/>
          </p:nvPr>
        </p:nvSpPr>
        <p:spPr>
          <a:xfrm>
            <a:off x="838200" y="586992"/>
            <a:ext cx="5638800" cy="2461008"/>
          </a:xfrm>
        </p:spPr>
        <p:txBody>
          <a:bodyPr>
            <a:normAutofit/>
          </a:bodyPr>
          <a:lstStyle/>
          <a:p>
            <a:r>
              <a:rPr lang="en-US" dirty="0">
                <a:cs typeface="Sabon Next LT"/>
              </a:rPr>
              <a:t>Analytical Reports</a:t>
            </a:r>
            <a:endParaRPr lang="en-US" dirty="0"/>
          </a:p>
        </p:txBody>
      </p:sp>
      <p:sp>
        <p:nvSpPr>
          <p:cNvPr id="3" name="Content Placeholder 2">
            <a:extLst>
              <a:ext uri="{FF2B5EF4-FFF2-40B4-BE49-F238E27FC236}">
                <a16:creationId xmlns:a16="http://schemas.microsoft.com/office/drawing/2014/main" id="{68F1F742-5846-EB71-1D31-1073D7A626A1}"/>
              </a:ext>
            </a:extLst>
          </p:cNvPr>
          <p:cNvSpPr>
            <a:spLocks noGrp="1"/>
          </p:cNvSpPr>
          <p:nvPr>
            <p:ph idx="1"/>
          </p:nvPr>
        </p:nvSpPr>
        <p:spPr>
          <a:xfrm>
            <a:off x="709411" y="2147552"/>
            <a:ext cx="5638437" cy="3156166"/>
          </a:xfrm>
        </p:spPr>
        <p:txBody>
          <a:bodyPr vert="horz" lIns="91440" tIns="45720" rIns="91440" bIns="45720" rtlCol="0" anchor="ctr">
            <a:normAutofit/>
          </a:bodyPr>
          <a:lstStyle/>
          <a:p>
            <a:pPr marL="0" indent="0" algn="just">
              <a:buNone/>
            </a:pPr>
            <a:r>
              <a:rPr lang="en-US" sz="2400" dirty="0">
                <a:latin typeface="Times New Roman" panose="02020603050405020304" pitchFamily="18" charset="0"/>
                <a:ea typeface="+mn-lt"/>
                <a:cs typeface="Times New Roman" panose="02020603050405020304" pitchFamily="18" charset="0"/>
              </a:rPr>
              <a:t>We Generate 5 types of the analytical report. Stock report, Fuel Report, Rider Order Report, Employees Report and Riders Report. All the reports are in the form of CSV files. Manager can Download all these CSV files from view Monthly Report Section. </a:t>
            </a:r>
            <a:endParaRPr lang="en-US" sz="2400" dirty="0">
              <a:latin typeface="Times New Roman" panose="02020603050405020304" pitchFamily="18" charset="0"/>
              <a:cs typeface="Times New Roman" panose="02020603050405020304" pitchFamily="18" charset="0"/>
            </a:endParaRPr>
          </a:p>
        </p:txBody>
      </p:sp>
      <p:pic>
        <p:nvPicPr>
          <p:cNvPr id="5" name="Picture 4" descr="Magnifying glass showing decling performance">
            <a:extLst>
              <a:ext uri="{FF2B5EF4-FFF2-40B4-BE49-F238E27FC236}">
                <a16:creationId xmlns:a16="http://schemas.microsoft.com/office/drawing/2014/main" id="{1B9530FF-AD1E-A4E6-ACF0-F166017B3998}"/>
              </a:ext>
            </a:extLst>
          </p:cNvPr>
          <p:cNvPicPr>
            <a:picLocks noChangeAspect="1"/>
          </p:cNvPicPr>
          <p:nvPr/>
        </p:nvPicPr>
        <p:blipFill rotWithShape="1">
          <a:blip r:embed="rId4"/>
          <a:srcRect l="26064" r="22124" b="-3"/>
          <a:stretch/>
        </p:blipFill>
        <p:spPr>
          <a:xfrm>
            <a:off x="6861048" y="1"/>
            <a:ext cx="5330952" cy="6858000"/>
          </a:xfrm>
          <a:prstGeom prst="rect">
            <a:avLst/>
          </a:prstGeom>
        </p:spPr>
      </p:pic>
    </p:spTree>
    <p:extLst>
      <p:ext uri="{BB962C8B-B14F-4D97-AF65-F5344CB8AC3E}">
        <p14:creationId xmlns:p14="http://schemas.microsoft.com/office/powerpoint/2010/main" val="9393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C77BEED6-586F-CF8B-C7C8-E6AAD48A8FEA}"/>
              </a:ext>
            </a:extLst>
          </p:cNvPr>
          <p:cNvPicPr>
            <a:picLocks noChangeAspect="1"/>
          </p:cNvPicPr>
          <p:nvPr/>
        </p:nvPicPr>
        <p:blipFill>
          <a:blip r:embed="rId2"/>
          <a:stretch>
            <a:fillRect/>
          </a:stretch>
        </p:blipFill>
        <p:spPr>
          <a:xfrm>
            <a:off x="187951" y="202792"/>
            <a:ext cx="3576181" cy="2204366"/>
          </a:xfrm>
          <a:prstGeom prst="rect">
            <a:avLst/>
          </a:prstGeom>
        </p:spPr>
      </p:pic>
      <p:pic>
        <p:nvPicPr>
          <p:cNvPr id="5" name="Picture 5" descr="Table, Excel&#10;&#10;Description automatically generated">
            <a:extLst>
              <a:ext uri="{FF2B5EF4-FFF2-40B4-BE49-F238E27FC236}">
                <a16:creationId xmlns:a16="http://schemas.microsoft.com/office/drawing/2014/main" id="{417A0E58-207F-6964-8DE4-29D1AFCE346F}"/>
              </a:ext>
            </a:extLst>
          </p:cNvPr>
          <p:cNvPicPr>
            <a:picLocks noChangeAspect="1"/>
          </p:cNvPicPr>
          <p:nvPr/>
        </p:nvPicPr>
        <p:blipFill>
          <a:blip r:embed="rId3"/>
          <a:stretch>
            <a:fillRect/>
          </a:stretch>
        </p:blipFill>
        <p:spPr>
          <a:xfrm>
            <a:off x="3903372" y="243503"/>
            <a:ext cx="3740302" cy="2200484"/>
          </a:xfrm>
          <a:prstGeom prst="rect">
            <a:avLst/>
          </a:prstGeom>
        </p:spPr>
      </p:pic>
      <p:sp>
        <p:nvSpPr>
          <p:cNvPr id="6" name="TextBox 5">
            <a:extLst>
              <a:ext uri="{FF2B5EF4-FFF2-40B4-BE49-F238E27FC236}">
                <a16:creationId xmlns:a16="http://schemas.microsoft.com/office/drawing/2014/main" id="{522BC86D-28FA-F6FF-8E65-F5B4C6223919}"/>
              </a:ext>
            </a:extLst>
          </p:cNvPr>
          <p:cNvSpPr txBox="1"/>
          <p:nvPr/>
        </p:nvSpPr>
        <p:spPr>
          <a:xfrm>
            <a:off x="1390433" y="2443628"/>
            <a:ext cx="17157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Stock Report</a:t>
            </a:r>
          </a:p>
        </p:txBody>
      </p:sp>
      <p:sp>
        <p:nvSpPr>
          <p:cNvPr id="8" name="TextBox 7">
            <a:extLst>
              <a:ext uri="{FF2B5EF4-FFF2-40B4-BE49-F238E27FC236}">
                <a16:creationId xmlns:a16="http://schemas.microsoft.com/office/drawing/2014/main" id="{8E7A6DC1-84BF-7D13-FBB9-B460CB46D271}"/>
              </a:ext>
            </a:extLst>
          </p:cNvPr>
          <p:cNvSpPr txBox="1"/>
          <p:nvPr/>
        </p:nvSpPr>
        <p:spPr>
          <a:xfrm>
            <a:off x="4724400" y="240715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Fuel Consumption</a:t>
            </a:r>
          </a:p>
        </p:txBody>
      </p:sp>
      <p:pic>
        <p:nvPicPr>
          <p:cNvPr id="9" name="Picture 9" descr="Graphical user interface, application, table, Excel&#10;&#10;Description automatically generated">
            <a:extLst>
              <a:ext uri="{FF2B5EF4-FFF2-40B4-BE49-F238E27FC236}">
                <a16:creationId xmlns:a16="http://schemas.microsoft.com/office/drawing/2014/main" id="{2B2A5525-EFE9-6384-D166-15C5DE29B7D0}"/>
              </a:ext>
            </a:extLst>
          </p:cNvPr>
          <p:cNvPicPr>
            <a:picLocks noChangeAspect="1"/>
          </p:cNvPicPr>
          <p:nvPr/>
        </p:nvPicPr>
        <p:blipFill>
          <a:blip r:embed="rId4"/>
          <a:stretch>
            <a:fillRect/>
          </a:stretch>
        </p:blipFill>
        <p:spPr>
          <a:xfrm>
            <a:off x="7819945" y="243503"/>
            <a:ext cx="3632249" cy="2163655"/>
          </a:xfrm>
          <a:prstGeom prst="rect">
            <a:avLst/>
          </a:prstGeom>
        </p:spPr>
      </p:pic>
      <p:pic>
        <p:nvPicPr>
          <p:cNvPr id="10" name="Picture 10" descr="Graphical user interface, application, table, Excel&#10;&#10;Description automatically generated">
            <a:extLst>
              <a:ext uri="{FF2B5EF4-FFF2-40B4-BE49-F238E27FC236}">
                <a16:creationId xmlns:a16="http://schemas.microsoft.com/office/drawing/2014/main" id="{2B9BE230-3049-EBAE-C5BD-F7557EDCF69C}"/>
              </a:ext>
            </a:extLst>
          </p:cNvPr>
          <p:cNvPicPr>
            <a:picLocks noChangeAspect="1"/>
          </p:cNvPicPr>
          <p:nvPr/>
        </p:nvPicPr>
        <p:blipFill>
          <a:blip r:embed="rId5"/>
          <a:stretch>
            <a:fillRect/>
          </a:stretch>
        </p:blipFill>
        <p:spPr>
          <a:xfrm>
            <a:off x="1988598" y="3046959"/>
            <a:ext cx="3968162" cy="2108092"/>
          </a:xfrm>
          <a:prstGeom prst="rect">
            <a:avLst/>
          </a:prstGeom>
        </p:spPr>
      </p:pic>
      <p:sp>
        <p:nvSpPr>
          <p:cNvPr id="11" name="TextBox 10">
            <a:extLst>
              <a:ext uri="{FF2B5EF4-FFF2-40B4-BE49-F238E27FC236}">
                <a16:creationId xmlns:a16="http://schemas.microsoft.com/office/drawing/2014/main" id="{7ADF5E0A-99D9-3F3B-7C00-89A79EFDF3FB}"/>
              </a:ext>
            </a:extLst>
          </p:cNvPr>
          <p:cNvSpPr txBox="1"/>
          <p:nvPr/>
        </p:nvSpPr>
        <p:spPr>
          <a:xfrm>
            <a:off x="8288628" y="24074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Rider Order Report</a:t>
            </a:r>
          </a:p>
        </p:txBody>
      </p:sp>
      <p:sp>
        <p:nvSpPr>
          <p:cNvPr id="12" name="TextBox 11">
            <a:extLst>
              <a:ext uri="{FF2B5EF4-FFF2-40B4-BE49-F238E27FC236}">
                <a16:creationId xmlns:a16="http://schemas.microsoft.com/office/drawing/2014/main" id="{8FFFBB56-A4D5-CE5F-79C4-20EDAE5ED72D}"/>
              </a:ext>
            </a:extLst>
          </p:cNvPr>
          <p:cNvSpPr txBox="1"/>
          <p:nvPr/>
        </p:nvSpPr>
        <p:spPr>
          <a:xfrm>
            <a:off x="3030323" y="515505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Employee  Report</a:t>
            </a:r>
          </a:p>
        </p:txBody>
      </p:sp>
      <p:pic>
        <p:nvPicPr>
          <p:cNvPr id="13" name="Picture 4" descr="Table, Excel&#10;&#10;Description automatically generated">
            <a:extLst>
              <a:ext uri="{FF2B5EF4-FFF2-40B4-BE49-F238E27FC236}">
                <a16:creationId xmlns:a16="http://schemas.microsoft.com/office/drawing/2014/main" id="{62841022-0F04-46C7-91A8-394CC91FF97F}"/>
              </a:ext>
            </a:extLst>
          </p:cNvPr>
          <p:cNvPicPr>
            <a:picLocks noGrp="1" noChangeAspect="1"/>
          </p:cNvPicPr>
          <p:nvPr>
            <p:ph idx="1"/>
          </p:nvPr>
        </p:nvPicPr>
        <p:blipFill>
          <a:blip r:embed="rId6"/>
          <a:stretch>
            <a:fillRect/>
          </a:stretch>
        </p:blipFill>
        <p:spPr>
          <a:xfrm>
            <a:off x="6313465" y="3046959"/>
            <a:ext cx="3893055" cy="2108092"/>
          </a:xfrm>
        </p:spPr>
      </p:pic>
      <p:sp>
        <p:nvSpPr>
          <p:cNvPr id="14" name="TextBox 13">
            <a:extLst>
              <a:ext uri="{FF2B5EF4-FFF2-40B4-BE49-F238E27FC236}">
                <a16:creationId xmlns:a16="http://schemas.microsoft.com/office/drawing/2014/main" id="{9473048B-8B81-4CEA-AAE3-421DE0706DD9}"/>
              </a:ext>
            </a:extLst>
          </p:cNvPr>
          <p:cNvSpPr txBox="1"/>
          <p:nvPr/>
        </p:nvSpPr>
        <p:spPr>
          <a:xfrm>
            <a:off x="7467600" y="511520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Rider  Report</a:t>
            </a:r>
          </a:p>
        </p:txBody>
      </p:sp>
    </p:spTree>
    <p:extLst>
      <p:ext uri="{BB962C8B-B14F-4D97-AF65-F5344CB8AC3E}">
        <p14:creationId xmlns:p14="http://schemas.microsoft.com/office/powerpoint/2010/main" val="29840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P spid="12"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577CB-0B01-A715-AE16-508BD854AE29}"/>
              </a:ext>
            </a:extLst>
          </p:cNvPr>
          <p:cNvSpPr>
            <a:spLocks noGrp="1"/>
          </p:cNvSpPr>
          <p:nvPr>
            <p:ph type="title"/>
          </p:nvPr>
        </p:nvSpPr>
        <p:spPr/>
        <p:txBody>
          <a:bodyPr/>
          <a:lstStyle/>
          <a:p>
            <a:r>
              <a:rPr lang="en-US" dirty="0">
                <a:cs typeface="Sabon Next LT"/>
              </a:rPr>
              <a:t>Project Description</a:t>
            </a:r>
            <a:endParaRPr lang="en-US" dirty="0"/>
          </a:p>
        </p:txBody>
      </p:sp>
      <p:sp>
        <p:nvSpPr>
          <p:cNvPr id="3" name="Content Placeholder 2">
            <a:extLst>
              <a:ext uri="{FF2B5EF4-FFF2-40B4-BE49-F238E27FC236}">
                <a16:creationId xmlns:a16="http://schemas.microsoft.com/office/drawing/2014/main" id="{CEDEC0E3-9FB2-2D05-55D7-E2DB36E83B36}"/>
              </a:ext>
            </a:extLst>
          </p:cNvPr>
          <p:cNvSpPr>
            <a:spLocks noGrp="1"/>
          </p:cNvSpPr>
          <p:nvPr>
            <p:ph idx="1"/>
          </p:nvPr>
        </p:nvSpPr>
        <p:spPr/>
        <p:txBody>
          <a:bodyPr vert="horz" lIns="91440" tIns="45720" rIns="91440" bIns="45720" rtlCol="0" anchor="t">
            <a:normAutofit/>
          </a:bodyPr>
          <a:lstStyle/>
          <a:p>
            <a:pPr marL="0" indent="0" algn="just">
              <a:buNone/>
            </a:pPr>
            <a:r>
              <a:rPr lang="en-US" dirty="0">
                <a:latin typeface="Times New Roman" panose="02020603050405020304" pitchFamily="18" charset="0"/>
                <a:ea typeface="+mn-lt"/>
                <a:cs typeface="Times New Roman" panose="02020603050405020304" pitchFamily="18" charset="0"/>
              </a:rPr>
              <a:t>Our Project is Mobile Supplier Management System. The Project is mainly for the distribution of the cell phones where the end user is shopkeeper. Manager have access to add employee, view employee, confirm rider, Add product, view all product and view the monthly report. Employee have access to add rider, view rider, view all product, Manage orders, track order and fuel management. Rider can Take order, view Assigned order , view route and view </a:t>
            </a:r>
            <a:r>
              <a:rPr lang="en-US" dirty="0" err="1">
                <a:latin typeface="Times New Roman" panose="02020603050405020304" pitchFamily="18" charset="0"/>
                <a:ea typeface="+mn-lt"/>
                <a:cs typeface="Times New Roman" panose="02020603050405020304" pitchFamily="18" charset="0"/>
              </a:rPr>
              <a:t>delivererd</a:t>
            </a:r>
            <a:r>
              <a:rPr lang="en-US" dirty="0">
                <a:latin typeface="Times New Roman" panose="02020603050405020304" pitchFamily="18" charset="0"/>
                <a:ea typeface="+mn-lt"/>
                <a:cs typeface="Times New Roman" panose="02020603050405020304" pitchFamily="18" charset="0"/>
              </a:rPr>
              <a:t> orders.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054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6DD2-D697-5931-6346-7D94FF3284CA}"/>
              </a:ext>
            </a:extLst>
          </p:cNvPr>
          <p:cNvSpPr>
            <a:spLocks noGrp="1"/>
          </p:cNvSpPr>
          <p:nvPr>
            <p:ph type="title"/>
          </p:nvPr>
        </p:nvSpPr>
        <p:spPr/>
        <p:txBody>
          <a:bodyPr/>
          <a:lstStyle/>
          <a:p>
            <a:r>
              <a:rPr lang="en-US" dirty="0">
                <a:cs typeface="Sabon Next LT"/>
              </a:rPr>
              <a:t>Project Features</a:t>
            </a:r>
            <a:endParaRPr lang="en-US" dirty="0"/>
          </a:p>
        </p:txBody>
      </p:sp>
      <p:sp>
        <p:nvSpPr>
          <p:cNvPr id="3" name="Content Placeholder 2">
            <a:extLst>
              <a:ext uri="{FF2B5EF4-FFF2-40B4-BE49-F238E27FC236}">
                <a16:creationId xmlns:a16="http://schemas.microsoft.com/office/drawing/2014/main" id="{3B6DD878-408C-BDEA-C40C-F06A38DF1798}"/>
              </a:ext>
            </a:extLst>
          </p:cNvPr>
          <p:cNvSpPr>
            <a:spLocks noGrp="1"/>
          </p:cNvSpPr>
          <p:nvPr>
            <p:ph idx="1"/>
          </p:nvPr>
        </p:nvSpPr>
        <p:spPr/>
        <p:txBody>
          <a:bodyPr vert="horz" lIns="91440" tIns="45720" rIns="91440" bIns="45720" rtlCol="0" anchor="t">
            <a:normAutofit/>
          </a:bodyPr>
          <a:lstStyle/>
          <a:p>
            <a:pPr algn="just"/>
            <a:r>
              <a:rPr lang="en-US" b="1" dirty="0">
                <a:latin typeface="Times New Roman"/>
                <a:cs typeface="Times New Roman"/>
              </a:rPr>
              <a:t>Map</a:t>
            </a:r>
            <a:endParaRPr lang="en-US" dirty="0"/>
          </a:p>
          <a:p>
            <a:pPr marL="0" indent="0" algn="just">
              <a:buNone/>
            </a:pPr>
            <a:r>
              <a:rPr lang="en-US" dirty="0">
                <a:latin typeface="Times New Roman"/>
                <a:ea typeface="+mn-lt"/>
                <a:cs typeface="+mn-lt"/>
              </a:rPr>
              <a:t>  Rider can view the route on the map.</a:t>
            </a:r>
            <a:r>
              <a:rPr lang="en-US" b="1" dirty="0">
                <a:latin typeface="Times New Roman"/>
                <a:ea typeface="+mn-lt"/>
                <a:cs typeface="+mn-lt"/>
              </a:rPr>
              <a:t> </a:t>
            </a:r>
            <a:endParaRPr lang="en-US" b="1" dirty="0">
              <a:latin typeface="Times New Roman"/>
              <a:cs typeface="Times New Roman"/>
            </a:endParaRPr>
          </a:p>
          <a:p>
            <a:pPr algn="just"/>
            <a:r>
              <a:rPr lang="en-US" b="1" dirty="0">
                <a:latin typeface="Times New Roman"/>
                <a:cs typeface="Times New Roman"/>
              </a:rPr>
              <a:t>Email Sending on threshold quantity</a:t>
            </a:r>
          </a:p>
          <a:p>
            <a:pPr marL="0" indent="0" algn="just">
              <a:buNone/>
            </a:pPr>
            <a:r>
              <a:rPr lang="en-US" dirty="0">
                <a:latin typeface="Times New Roman"/>
                <a:ea typeface="+mn-lt"/>
                <a:cs typeface="+mn-lt"/>
              </a:rPr>
              <a:t>  Email was sent automatically to manager about the product which      is less   than the threshold quantity 10. </a:t>
            </a:r>
            <a:endParaRPr lang="en-US" dirty="0">
              <a:latin typeface="Times New Roman"/>
              <a:cs typeface="Times New Roman"/>
            </a:endParaRPr>
          </a:p>
          <a:p>
            <a:pPr marL="0" indent="0">
              <a:buNone/>
            </a:pPr>
            <a:endParaRPr lang="en-US" dirty="0">
              <a:latin typeface="Times New Roman"/>
              <a:cs typeface="Times New Roman"/>
            </a:endParaRPr>
          </a:p>
          <a:p>
            <a:pPr marL="0" indent="0">
              <a:buNone/>
            </a:pPr>
            <a:endParaRPr lang="en-US" dirty="0">
              <a:latin typeface="Times New Roman"/>
              <a:cs typeface="Times New Roman"/>
            </a:endParaRPr>
          </a:p>
        </p:txBody>
      </p:sp>
    </p:spTree>
    <p:extLst>
      <p:ext uri="{BB962C8B-B14F-4D97-AF65-F5344CB8AC3E}">
        <p14:creationId xmlns:p14="http://schemas.microsoft.com/office/powerpoint/2010/main" val="92375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24">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7" name="Group 26">
            <a:extLst>
              <a:ext uri="{FF2B5EF4-FFF2-40B4-BE49-F238E27FC236}">
                <a16:creationId xmlns:a16="http://schemas.microsoft.com/office/drawing/2014/main" id="{E54EDBA2-E203-497D-AB28-73A06B2DFD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28" name="Picture 27">
              <a:extLst>
                <a:ext uri="{FF2B5EF4-FFF2-40B4-BE49-F238E27FC236}">
                  <a16:creationId xmlns:a16="http://schemas.microsoft.com/office/drawing/2014/main" id="{B0803BB8-5406-470B-B62A-E9655DE096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9" name="Picture 28">
              <a:extLst>
                <a:ext uri="{FF2B5EF4-FFF2-40B4-BE49-F238E27FC236}">
                  <a16:creationId xmlns:a16="http://schemas.microsoft.com/office/drawing/2014/main" id="{E12C3203-0987-4CF5-AA8C-5FBB11C7063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A103FCDD-592F-BFCF-2B2D-4C2B3E994473}"/>
              </a:ext>
            </a:extLst>
          </p:cNvPr>
          <p:cNvSpPr>
            <a:spLocks noGrp="1"/>
          </p:cNvSpPr>
          <p:nvPr>
            <p:ph type="title"/>
          </p:nvPr>
        </p:nvSpPr>
        <p:spPr>
          <a:xfrm>
            <a:off x="838200" y="586992"/>
            <a:ext cx="5413250" cy="1664573"/>
          </a:xfrm>
        </p:spPr>
        <p:txBody>
          <a:bodyPr>
            <a:normAutofit/>
          </a:bodyPr>
          <a:lstStyle/>
          <a:p>
            <a:r>
              <a:rPr lang="en-US" dirty="0">
                <a:cs typeface="Sabon Next LT"/>
              </a:rPr>
              <a:t>Technology &amp; Stack</a:t>
            </a:r>
            <a:endParaRPr lang="en-US" dirty="0"/>
          </a:p>
        </p:txBody>
      </p:sp>
      <p:sp>
        <p:nvSpPr>
          <p:cNvPr id="3" name="Content Placeholder 2">
            <a:extLst>
              <a:ext uri="{FF2B5EF4-FFF2-40B4-BE49-F238E27FC236}">
                <a16:creationId xmlns:a16="http://schemas.microsoft.com/office/drawing/2014/main" id="{F73CD380-2541-AD6B-A176-63B1EAB3B1FB}"/>
              </a:ext>
            </a:extLst>
          </p:cNvPr>
          <p:cNvSpPr>
            <a:spLocks noGrp="1"/>
          </p:cNvSpPr>
          <p:nvPr>
            <p:ph idx="1"/>
          </p:nvPr>
        </p:nvSpPr>
        <p:spPr>
          <a:xfrm>
            <a:off x="838200" y="2411653"/>
            <a:ext cx="5412901" cy="3728613"/>
          </a:xfrm>
        </p:spPr>
        <p:txBody>
          <a:bodyPr vert="horz" lIns="91440" tIns="45720" rIns="91440" bIns="45720" rtlCol="0" anchor="t">
            <a:normAutofit/>
          </a:bodyPr>
          <a:lstStyle/>
          <a:p>
            <a:pPr marL="0" indent="0">
              <a:buNone/>
            </a:pPr>
            <a:r>
              <a:rPr lang="en-US" b="1" dirty="0">
                <a:latin typeface="Times New Roman" panose="02020603050405020304" pitchFamily="18" charset="0"/>
                <a:cs typeface="Times New Roman" panose="02020603050405020304" pitchFamily="18" charset="0"/>
              </a:rPr>
              <a:t>Language:</a:t>
            </a:r>
          </a:p>
          <a:p>
            <a:pPr marL="0" indent="0">
              <a:buNone/>
            </a:pPr>
            <a:r>
              <a:rPr lang="en-US" dirty="0">
                <a:latin typeface="Times New Roman" panose="02020603050405020304" pitchFamily="18" charset="0"/>
                <a:cs typeface="Times New Roman" panose="02020603050405020304" pitchFamily="18" charset="0"/>
              </a:rPr>
              <a:t>Python</a:t>
            </a:r>
          </a:p>
          <a:p>
            <a:pPr marL="0" indent="0">
              <a:buNone/>
            </a:pPr>
            <a:r>
              <a:rPr lang="en-US" b="1" dirty="0">
                <a:latin typeface="Times New Roman" panose="02020603050405020304" pitchFamily="18" charset="0"/>
                <a:cs typeface="Times New Roman" panose="02020603050405020304" pitchFamily="18" charset="0"/>
              </a:rPr>
              <a:t>IDEs:</a:t>
            </a:r>
          </a:p>
          <a:p>
            <a:pPr marL="0" indent="0">
              <a:buNone/>
            </a:pPr>
            <a:r>
              <a:rPr lang="en-US" dirty="0">
                <a:latin typeface="Times New Roman" panose="02020603050405020304" pitchFamily="18" charset="0"/>
                <a:cs typeface="Times New Roman" panose="02020603050405020304" pitchFamily="18" charset="0"/>
              </a:rPr>
              <a:t>Visual studio (VS) Code</a:t>
            </a:r>
            <a:endParaRPr lang="en-US" b="1" dirty="0">
              <a:latin typeface="Times New Roman" panose="02020603050405020304" pitchFamily="18" charset="0"/>
              <a:cs typeface="Times New Roman" panose="02020603050405020304" pitchFamily="18" charset="0"/>
            </a:endParaRPr>
          </a:p>
        </p:txBody>
      </p:sp>
      <p:pic>
        <p:nvPicPr>
          <p:cNvPr id="4" name="Picture 4" descr="Icon&#10;&#10;Description automatically generated">
            <a:extLst>
              <a:ext uri="{FF2B5EF4-FFF2-40B4-BE49-F238E27FC236}">
                <a16:creationId xmlns:a16="http://schemas.microsoft.com/office/drawing/2014/main" id="{F87EC358-6D5E-E47D-A80D-E4378EA2A23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984376" y="538478"/>
            <a:ext cx="2471650" cy="2708658"/>
          </a:xfrm>
          <a:prstGeom prst="rect">
            <a:avLst/>
          </a:prstGeom>
        </p:spPr>
      </p:pic>
      <p:pic>
        <p:nvPicPr>
          <p:cNvPr id="7" name="Picture 7" descr="A picture containing text, sign, outdoor&#10;&#10;Description automatically generated">
            <a:extLst>
              <a:ext uri="{FF2B5EF4-FFF2-40B4-BE49-F238E27FC236}">
                <a16:creationId xmlns:a16="http://schemas.microsoft.com/office/drawing/2014/main" id="{820BBDEA-2421-A2DE-CC4D-8F4D9D871863}"/>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865872" y="3424712"/>
            <a:ext cx="2708658" cy="2708658"/>
          </a:xfrm>
          <a:prstGeom prst="rect">
            <a:avLst/>
          </a:prstGeom>
        </p:spPr>
      </p:pic>
    </p:spTree>
    <p:extLst>
      <p:ext uri="{BB962C8B-B14F-4D97-AF65-F5344CB8AC3E}">
        <p14:creationId xmlns:p14="http://schemas.microsoft.com/office/powerpoint/2010/main" val="137109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1BE9-B68C-A678-DEDC-E1EE23122C9A}"/>
              </a:ext>
            </a:extLst>
          </p:cNvPr>
          <p:cNvSpPr>
            <a:spLocks noGrp="1"/>
          </p:cNvSpPr>
          <p:nvPr>
            <p:ph type="title"/>
          </p:nvPr>
        </p:nvSpPr>
        <p:spPr/>
        <p:txBody>
          <a:bodyPr/>
          <a:lstStyle/>
          <a:p>
            <a:r>
              <a:rPr lang="en-US" dirty="0">
                <a:cs typeface="Sabon Next LT"/>
              </a:rPr>
              <a:t>Project Actor</a:t>
            </a:r>
            <a:endParaRPr lang="en-US" dirty="0"/>
          </a:p>
        </p:txBody>
      </p:sp>
      <p:sp>
        <p:nvSpPr>
          <p:cNvPr id="3" name="Content Placeholder 2">
            <a:extLst>
              <a:ext uri="{FF2B5EF4-FFF2-40B4-BE49-F238E27FC236}">
                <a16:creationId xmlns:a16="http://schemas.microsoft.com/office/drawing/2014/main" id="{D765B6F9-60B6-D43A-BB41-62997F7EE2B5}"/>
              </a:ext>
            </a:extLst>
          </p:cNvPr>
          <p:cNvSpPr>
            <a:spLocks noGrp="1"/>
          </p:cNvSpPr>
          <p:nvPr>
            <p:ph idx="1"/>
          </p:nvPr>
        </p:nvSpPr>
        <p:spPr/>
        <p:txBody>
          <a:bodyPr vert="horz" lIns="91440" tIns="45720" rIns="91440" bIns="45720" rtlCol="0" anchor="t">
            <a:normAutofit/>
          </a:bodyPr>
          <a:lstStyle/>
          <a:p>
            <a:pPr marL="0" indent="0">
              <a:buNone/>
            </a:pPr>
            <a:r>
              <a:rPr lang="en-US" dirty="0"/>
              <a:t>There are three kind of actors in project</a:t>
            </a:r>
          </a:p>
          <a:p>
            <a:r>
              <a:rPr lang="en-US" dirty="0"/>
              <a:t>Manager</a:t>
            </a:r>
          </a:p>
          <a:p>
            <a:r>
              <a:rPr lang="en-US" dirty="0"/>
              <a:t>Employee</a:t>
            </a:r>
          </a:p>
          <a:p>
            <a:r>
              <a:rPr lang="en-US" dirty="0"/>
              <a:t>Rider</a:t>
            </a:r>
          </a:p>
        </p:txBody>
      </p:sp>
    </p:spTree>
    <p:extLst>
      <p:ext uri="{BB962C8B-B14F-4D97-AF65-F5344CB8AC3E}">
        <p14:creationId xmlns:p14="http://schemas.microsoft.com/office/powerpoint/2010/main" val="322927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74B85-A362-992F-C03A-0DD7870066EB}"/>
              </a:ext>
            </a:extLst>
          </p:cNvPr>
          <p:cNvSpPr>
            <a:spLocks noGrp="1"/>
          </p:cNvSpPr>
          <p:nvPr>
            <p:ph type="title"/>
          </p:nvPr>
        </p:nvSpPr>
        <p:spPr/>
        <p:txBody>
          <a:bodyPr/>
          <a:lstStyle/>
          <a:p>
            <a:r>
              <a:rPr lang="en-US" dirty="0">
                <a:cs typeface="Sabon Next LT"/>
              </a:rPr>
              <a:t>Use Cases</a:t>
            </a:r>
            <a:endParaRPr lang="en-US" dirty="0"/>
          </a:p>
        </p:txBody>
      </p:sp>
      <p:pic>
        <p:nvPicPr>
          <p:cNvPr id="6" name="Picture 6" descr="Text&#10;&#10;Description automatically generated">
            <a:extLst>
              <a:ext uri="{FF2B5EF4-FFF2-40B4-BE49-F238E27FC236}">
                <a16:creationId xmlns:a16="http://schemas.microsoft.com/office/drawing/2014/main" id="{4FBF3B71-3CC7-75AC-D84A-D887D481C78F}"/>
              </a:ext>
            </a:extLst>
          </p:cNvPr>
          <p:cNvPicPr>
            <a:picLocks noGrp="1" noChangeAspect="1"/>
          </p:cNvPicPr>
          <p:nvPr>
            <p:ph idx="1"/>
          </p:nvPr>
        </p:nvPicPr>
        <p:blipFill>
          <a:blip r:embed="rId2"/>
          <a:stretch>
            <a:fillRect/>
          </a:stretch>
        </p:blipFill>
        <p:spPr>
          <a:xfrm>
            <a:off x="1136877" y="1717789"/>
            <a:ext cx="9885587" cy="3658326"/>
          </a:xfrm>
        </p:spPr>
      </p:pic>
    </p:spTree>
    <p:extLst>
      <p:ext uri="{BB962C8B-B14F-4D97-AF65-F5344CB8AC3E}">
        <p14:creationId xmlns:p14="http://schemas.microsoft.com/office/powerpoint/2010/main" val="401674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89FA3-17C9-06A2-DE97-29D3675F53DC}"/>
              </a:ext>
            </a:extLst>
          </p:cNvPr>
          <p:cNvSpPr>
            <a:spLocks noGrp="1"/>
          </p:cNvSpPr>
          <p:nvPr>
            <p:ph type="title"/>
          </p:nvPr>
        </p:nvSpPr>
        <p:spPr>
          <a:xfrm>
            <a:off x="257654" y="1"/>
            <a:ext cx="10895106" cy="1158240"/>
          </a:xfrm>
        </p:spPr>
        <p:txBody>
          <a:bodyPr/>
          <a:lstStyle/>
          <a:p>
            <a:r>
              <a:rPr lang="en-US" dirty="0">
                <a:cs typeface="Sabon Next LT"/>
              </a:rPr>
              <a:t>Use Interface (Manager)</a:t>
            </a:r>
            <a:endParaRPr lang="en-US" dirty="0"/>
          </a:p>
        </p:txBody>
      </p:sp>
      <p:pic>
        <p:nvPicPr>
          <p:cNvPr id="4" name="Picture 3">
            <a:extLst>
              <a:ext uri="{FF2B5EF4-FFF2-40B4-BE49-F238E27FC236}">
                <a16:creationId xmlns:a16="http://schemas.microsoft.com/office/drawing/2014/main" id="{661E4BCE-1452-4A6F-AD2D-83C5365061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628" y="952397"/>
            <a:ext cx="2902132" cy="1740003"/>
          </a:xfrm>
          <a:prstGeom prst="rect">
            <a:avLst/>
          </a:prstGeom>
        </p:spPr>
      </p:pic>
      <p:pic>
        <p:nvPicPr>
          <p:cNvPr id="6" name="Picture 5">
            <a:extLst>
              <a:ext uri="{FF2B5EF4-FFF2-40B4-BE49-F238E27FC236}">
                <a16:creationId xmlns:a16="http://schemas.microsoft.com/office/drawing/2014/main" id="{D3ED294E-4C02-4475-A4FF-16E73D8FC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7734" y="952397"/>
            <a:ext cx="2773706" cy="1740003"/>
          </a:xfrm>
          <a:prstGeom prst="rect">
            <a:avLst/>
          </a:prstGeom>
        </p:spPr>
      </p:pic>
      <p:pic>
        <p:nvPicPr>
          <p:cNvPr id="8" name="Picture 7">
            <a:extLst>
              <a:ext uri="{FF2B5EF4-FFF2-40B4-BE49-F238E27FC236}">
                <a16:creationId xmlns:a16="http://schemas.microsoft.com/office/drawing/2014/main" id="{829A70EE-4788-4C61-AD69-B114245805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5414" y="952397"/>
            <a:ext cx="2844826" cy="1740003"/>
          </a:xfrm>
          <a:prstGeom prst="rect">
            <a:avLst/>
          </a:prstGeom>
        </p:spPr>
      </p:pic>
      <p:pic>
        <p:nvPicPr>
          <p:cNvPr id="10" name="Picture 9">
            <a:extLst>
              <a:ext uri="{FF2B5EF4-FFF2-40B4-BE49-F238E27FC236}">
                <a16:creationId xmlns:a16="http://schemas.microsoft.com/office/drawing/2014/main" id="{9001F529-35BA-47D2-9C2D-55923D0443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1348" y="952397"/>
            <a:ext cx="2409052" cy="1740003"/>
          </a:xfrm>
          <a:prstGeom prst="rect">
            <a:avLst/>
          </a:prstGeom>
        </p:spPr>
      </p:pic>
      <p:pic>
        <p:nvPicPr>
          <p:cNvPr id="12" name="Picture 11">
            <a:extLst>
              <a:ext uri="{FF2B5EF4-FFF2-40B4-BE49-F238E27FC236}">
                <a16:creationId xmlns:a16="http://schemas.microsoft.com/office/drawing/2014/main" id="{EF7D48CF-C607-465F-9358-FF28D6641F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628" y="3124079"/>
            <a:ext cx="2902132" cy="1740003"/>
          </a:xfrm>
          <a:prstGeom prst="rect">
            <a:avLst/>
          </a:prstGeom>
        </p:spPr>
      </p:pic>
      <p:pic>
        <p:nvPicPr>
          <p:cNvPr id="14" name="Picture 13">
            <a:extLst>
              <a:ext uri="{FF2B5EF4-FFF2-40B4-BE49-F238E27FC236}">
                <a16:creationId xmlns:a16="http://schemas.microsoft.com/office/drawing/2014/main" id="{217055E8-213C-4A12-BE22-A07F89F5AC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7734" y="3131760"/>
            <a:ext cx="2773706" cy="1732322"/>
          </a:xfrm>
          <a:prstGeom prst="rect">
            <a:avLst/>
          </a:prstGeom>
        </p:spPr>
      </p:pic>
      <p:pic>
        <p:nvPicPr>
          <p:cNvPr id="16" name="Picture 15">
            <a:extLst>
              <a:ext uri="{FF2B5EF4-FFF2-40B4-BE49-F238E27FC236}">
                <a16:creationId xmlns:a16="http://schemas.microsoft.com/office/drawing/2014/main" id="{5AEEC61A-DBDD-4A4B-A71C-A33E395D90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83819" y="3124080"/>
            <a:ext cx="2844826" cy="1732322"/>
          </a:xfrm>
          <a:prstGeom prst="rect">
            <a:avLst/>
          </a:prstGeom>
        </p:spPr>
      </p:pic>
      <p:pic>
        <p:nvPicPr>
          <p:cNvPr id="18" name="Picture 17">
            <a:extLst>
              <a:ext uri="{FF2B5EF4-FFF2-40B4-BE49-F238E27FC236}">
                <a16:creationId xmlns:a16="http://schemas.microsoft.com/office/drawing/2014/main" id="{8EB69EF9-419B-4AF4-82D2-ECA1FF485F4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71188" y="3124079"/>
            <a:ext cx="2419212" cy="1740003"/>
          </a:xfrm>
          <a:prstGeom prst="rect">
            <a:avLst/>
          </a:prstGeom>
        </p:spPr>
      </p:pic>
      <p:pic>
        <p:nvPicPr>
          <p:cNvPr id="20" name="Picture 19">
            <a:extLst>
              <a:ext uri="{FF2B5EF4-FFF2-40B4-BE49-F238E27FC236}">
                <a16:creationId xmlns:a16="http://schemas.microsoft.com/office/drawing/2014/main" id="{883A4472-782D-46CE-BA1F-7C3C408AA14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35259" y="5015118"/>
            <a:ext cx="3110421" cy="1732322"/>
          </a:xfrm>
          <a:prstGeom prst="rect">
            <a:avLst/>
          </a:prstGeom>
        </p:spPr>
      </p:pic>
    </p:spTree>
    <p:extLst>
      <p:ext uri="{BB962C8B-B14F-4D97-AF65-F5344CB8AC3E}">
        <p14:creationId xmlns:p14="http://schemas.microsoft.com/office/powerpoint/2010/main" val="22692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89FA3-17C9-06A2-DE97-29D3675F53DC}"/>
              </a:ext>
            </a:extLst>
          </p:cNvPr>
          <p:cNvSpPr>
            <a:spLocks noGrp="1"/>
          </p:cNvSpPr>
          <p:nvPr>
            <p:ph type="title"/>
          </p:nvPr>
        </p:nvSpPr>
        <p:spPr>
          <a:xfrm>
            <a:off x="257654" y="1"/>
            <a:ext cx="10895106" cy="1158240"/>
          </a:xfrm>
        </p:spPr>
        <p:txBody>
          <a:bodyPr/>
          <a:lstStyle/>
          <a:p>
            <a:r>
              <a:rPr lang="en-US" dirty="0">
                <a:cs typeface="Sabon Next LT"/>
              </a:rPr>
              <a:t>Use Interface (Employee)</a:t>
            </a:r>
            <a:endParaRPr lang="en-US" dirty="0"/>
          </a:p>
        </p:txBody>
      </p:sp>
      <p:pic>
        <p:nvPicPr>
          <p:cNvPr id="5" name="Picture 4">
            <a:extLst>
              <a:ext uri="{FF2B5EF4-FFF2-40B4-BE49-F238E27FC236}">
                <a16:creationId xmlns:a16="http://schemas.microsoft.com/office/drawing/2014/main" id="{C018F259-9842-490A-B158-82D9BC8E3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99" y="1056640"/>
            <a:ext cx="3730181" cy="2164079"/>
          </a:xfrm>
          <a:prstGeom prst="rect">
            <a:avLst/>
          </a:prstGeom>
        </p:spPr>
      </p:pic>
      <p:pic>
        <p:nvPicPr>
          <p:cNvPr id="9" name="Picture 8">
            <a:extLst>
              <a:ext uri="{FF2B5EF4-FFF2-40B4-BE49-F238E27FC236}">
                <a16:creationId xmlns:a16="http://schemas.microsoft.com/office/drawing/2014/main" id="{C1697DC0-EA96-4322-AAD8-ADCAFACFD9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7659" y="1056641"/>
            <a:ext cx="3974021" cy="2164079"/>
          </a:xfrm>
          <a:prstGeom prst="rect">
            <a:avLst/>
          </a:prstGeom>
        </p:spPr>
      </p:pic>
      <p:pic>
        <p:nvPicPr>
          <p:cNvPr id="25" name="Picture 24">
            <a:extLst>
              <a:ext uri="{FF2B5EF4-FFF2-40B4-BE49-F238E27FC236}">
                <a16:creationId xmlns:a16="http://schemas.microsoft.com/office/drawing/2014/main" id="{2CC44864-0570-4596-ABCB-E2006F7F23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8645" y="1056640"/>
            <a:ext cx="3445701" cy="2164080"/>
          </a:xfrm>
          <a:prstGeom prst="rect">
            <a:avLst/>
          </a:prstGeom>
        </p:spPr>
      </p:pic>
      <p:pic>
        <p:nvPicPr>
          <p:cNvPr id="27" name="Picture 26">
            <a:extLst>
              <a:ext uri="{FF2B5EF4-FFF2-40B4-BE49-F238E27FC236}">
                <a16:creationId xmlns:a16="http://schemas.microsoft.com/office/drawing/2014/main" id="{96960155-D8A4-48EA-BCE1-7639ADF44A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499" y="3429001"/>
            <a:ext cx="3730181" cy="2164080"/>
          </a:xfrm>
          <a:prstGeom prst="rect">
            <a:avLst/>
          </a:prstGeom>
        </p:spPr>
      </p:pic>
      <p:pic>
        <p:nvPicPr>
          <p:cNvPr id="29" name="Picture 28">
            <a:extLst>
              <a:ext uri="{FF2B5EF4-FFF2-40B4-BE49-F238E27FC236}">
                <a16:creationId xmlns:a16="http://schemas.microsoft.com/office/drawing/2014/main" id="{3BCE1B75-1069-42E6-B2A0-8083EAC717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7659" y="3429001"/>
            <a:ext cx="3974021" cy="2164080"/>
          </a:xfrm>
          <a:prstGeom prst="rect">
            <a:avLst/>
          </a:prstGeom>
        </p:spPr>
      </p:pic>
      <p:pic>
        <p:nvPicPr>
          <p:cNvPr id="31" name="Picture 30">
            <a:extLst>
              <a:ext uri="{FF2B5EF4-FFF2-40B4-BE49-F238E27FC236}">
                <a16:creationId xmlns:a16="http://schemas.microsoft.com/office/drawing/2014/main" id="{99C8960E-7808-4570-994D-AF04357B11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88645" y="3439161"/>
            <a:ext cx="3445701" cy="2164081"/>
          </a:xfrm>
          <a:prstGeom prst="rect">
            <a:avLst/>
          </a:prstGeom>
        </p:spPr>
      </p:pic>
    </p:spTree>
    <p:extLst>
      <p:ext uri="{BB962C8B-B14F-4D97-AF65-F5344CB8AC3E}">
        <p14:creationId xmlns:p14="http://schemas.microsoft.com/office/powerpoint/2010/main" val="199576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appledVTI">
  <a:themeElements>
    <a:clrScheme name="AnalogousFromLightSeedRightStep">
      <a:dk1>
        <a:srgbClr val="000000"/>
      </a:dk1>
      <a:lt1>
        <a:srgbClr val="FFFFFF"/>
      </a:lt1>
      <a:dk2>
        <a:srgbClr val="412D24"/>
      </a:dk2>
      <a:lt2>
        <a:srgbClr val="E8E4E2"/>
      </a:lt2>
      <a:accent1>
        <a:srgbClr val="7DA8B9"/>
      </a:accent1>
      <a:accent2>
        <a:srgbClr val="7F91BA"/>
      </a:accent2>
      <a:accent3>
        <a:srgbClr val="9B96C6"/>
      </a:accent3>
      <a:accent4>
        <a:srgbClr val="9E7FBA"/>
      </a:accent4>
      <a:accent5>
        <a:srgbClr val="C193C4"/>
      </a:accent5>
      <a:accent6>
        <a:srgbClr val="BA7FA5"/>
      </a:accent6>
      <a:hlink>
        <a:srgbClr val="AA7562"/>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emplate>office theme</Template>
  <TotalTime>44</TotalTime>
  <Words>537</Words>
  <Application>Microsoft Office PowerPoint</Application>
  <PresentationFormat>Widescreen</PresentationFormat>
  <Paragraphs>84</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Avenir Next LT Pro</vt:lpstr>
      <vt:lpstr>AvenirNext LT Pro Medium</vt:lpstr>
      <vt:lpstr>Calibri</vt:lpstr>
      <vt:lpstr>Calibri Light</vt:lpstr>
      <vt:lpstr>Sabon Next LT</vt:lpstr>
      <vt:lpstr>Times New Roman</vt:lpstr>
      <vt:lpstr>DappledVTI</vt:lpstr>
      <vt:lpstr>Mobile Supplier Management System </vt:lpstr>
      <vt:lpstr>Content</vt:lpstr>
      <vt:lpstr>Project Description</vt:lpstr>
      <vt:lpstr>Project Features</vt:lpstr>
      <vt:lpstr>Technology &amp; Stack</vt:lpstr>
      <vt:lpstr>Project Actor</vt:lpstr>
      <vt:lpstr>Use Cases</vt:lpstr>
      <vt:lpstr>Use Interface (Manager)</vt:lpstr>
      <vt:lpstr>Use Interface (Employee)</vt:lpstr>
      <vt:lpstr>Use Interface (Rider)</vt:lpstr>
      <vt:lpstr>Object Oriented Features</vt:lpstr>
      <vt:lpstr>Inheritance</vt:lpstr>
      <vt:lpstr>Multiple Inheritance</vt:lpstr>
      <vt:lpstr>Polymorphism</vt:lpstr>
      <vt:lpstr>Detailed Oriented Design</vt:lpstr>
      <vt:lpstr>Employee</vt:lpstr>
      <vt:lpstr>Rider</vt:lpstr>
      <vt:lpstr>Data Storage</vt:lpstr>
      <vt:lpstr>Email Sending</vt:lpstr>
      <vt:lpstr>Email Template</vt:lpstr>
      <vt:lpstr>Analytical Reports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dc:title>
  <dc:creator/>
  <cp:lastModifiedBy>Captain</cp:lastModifiedBy>
  <cp:revision>464</cp:revision>
  <dcterms:created xsi:type="dcterms:W3CDTF">2022-11-26T04:39:54Z</dcterms:created>
  <dcterms:modified xsi:type="dcterms:W3CDTF">2022-11-26T14:23:17Z</dcterms:modified>
</cp:coreProperties>
</file>